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vml" ContentType="application/vnd.openxmlformats-officedocument.vmlDrawing"/>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embeddings/oleObject1.bin" ContentType="application/vnd.openxmlformats-officedocument.oleObject"/>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sldIdLst>
    <p:sldId id="256" r:id="rId2"/>
    <p:sldId id="257" r:id="rId3"/>
    <p:sldId id="284" r:id="rId4"/>
    <p:sldId id="293" r:id="rId5"/>
    <p:sldId id="285" r:id="rId6"/>
    <p:sldId id="316" r:id="rId7"/>
    <p:sldId id="319" r:id="rId8"/>
    <p:sldId id="294" r:id="rId9"/>
    <p:sldId id="317" r:id="rId10"/>
    <p:sldId id="320" r:id="rId11"/>
    <p:sldId id="287" r:id="rId12"/>
    <p:sldId id="273" r:id="rId13"/>
    <p:sldId id="258" r:id="rId14"/>
    <p:sldId id="260" r:id="rId15"/>
    <p:sldId id="262" r:id="rId16"/>
    <p:sldId id="291" r:id="rId17"/>
    <p:sldId id="292" r:id="rId18"/>
    <p:sldId id="296" r:id="rId19"/>
    <p:sldId id="297" r:id="rId20"/>
    <p:sldId id="270" r:id="rId21"/>
    <p:sldId id="271" r:id="rId22"/>
    <p:sldId id="295" r:id="rId23"/>
    <p:sldId id="282" r:id="rId24"/>
    <p:sldId id="279" r:id="rId25"/>
    <p:sldId id="281" r:id="rId26"/>
    <p:sldId id="280" r:id="rId27"/>
    <p:sldId id="272" r:id="rId28"/>
    <p:sldId id="298" r:id="rId29"/>
    <p:sldId id="300" r:id="rId30"/>
    <p:sldId id="321" r:id="rId31"/>
    <p:sldId id="322" r:id="rId32"/>
    <p:sldId id="323" r:id="rId33"/>
    <p:sldId id="301" r:id="rId34"/>
    <p:sldId id="302" r:id="rId35"/>
    <p:sldId id="303" r:id="rId36"/>
    <p:sldId id="304" r:id="rId37"/>
    <p:sldId id="305" r:id="rId38"/>
    <p:sldId id="306" r:id="rId39"/>
    <p:sldId id="307" r:id="rId40"/>
    <p:sldId id="308" r:id="rId41"/>
    <p:sldId id="309" r:id="rId42"/>
    <p:sldId id="310" r:id="rId43"/>
    <p:sldId id="311" r:id="rId44"/>
    <p:sldId id="312" r:id="rId45"/>
    <p:sldId id="324" r:id="rId46"/>
    <p:sldId id="313" r:id="rId47"/>
    <p:sldId id="315"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590" autoAdjust="0"/>
    <p:restoredTop sz="62740" autoAdjust="0"/>
  </p:normalViewPr>
  <p:slideViewPr>
    <p:cSldViewPr>
      <p:cViewPr>
        <p:scale>
          <a:sx n="75" d="100"/>
          <a:sy n="75" d="100"/>
        </p:scale>
        <p:origin x="-1640" y="-24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A85D28-9B4D-4CEA-B8D6-A554E526F483}" type="datetimeFigureOut">
              <a:rPr lang="en-US" smtClean="0"/>
              <a:t>10/24/15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A02320-05D0-4A76-B95A-F04A39A5999C}" type="slidenum">
              <a:rPr lang="en-US" smtClean="0"/>
              <a:t>‹#›</a:t>
            </a:fld>
            <a:endParaRPr lang="en-US"/>
          </a:p>
        </p:txBody>
      </p:sp>
    </p:spTree>
    <p:extLst>
      <p:ext uri="{BB962C8B-B14F-4D97-AF65-F5344CB8AC3E}">
        <p14:creationId xmlns:p14="http://schemas.microsoft.com/office/powerpoint/2010/main" val="772803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Este presentación fue preparada por Scott Johnson (Bahamas </a:t>
            </a:r>
            <a:r>
              <a:rPr lang="es-ES" dirty="0" err="1" smtClean="0"/>
              <a:t>National</a:t>
            </a:r>
            <a:r>
              <a:rPr lang="es-ES" dirty="0" smtClean="0"/>
              <a:t> Trust) y Lisa </a:t>
            </a:r>
            <a:r>
              <a:rPr lang="es-ES" dirty="0" err="1" smtClean="0"/>
              <a:t>Sorenson</a:t>
            </a:r>
            <a:r>
              <a:rPr lang="es-ES" dirty="0" smtClean="0"/>
              <a:t> (</a:t>
            </a:r>
            <a:r>
              <a:rPr lang="es-ES" dirty="0" err="1" smtClean="0"/>
              <a:t>BirdsCaribbean</a:t>
            </a:r>
            <a:r>
              <a:rPr lang="es-ES" dirty="0" smtClean="0"/>
              <a:t>) para las celebraciones del Día Internacional de las Aves Migratorias 2015 en el Caribe. La presentación fue ofrecida originalmente como un seminario el 29 de septiembre de 2015. Ha sido adaptado a una presentación, con la información que se incluye a partir de los panelistas invitados en el seminario, el Dr. </a:t>
            </a:r>
            <a:r>
              <a:rPr lang="es-ES" dirty="0" err="1" smtClean="0"/>
              <a:t>Joe</a:t>
            </a:r>
            <a:r>
              <a:rPr lang="es-ES" dirty="0" smtClean="0"/>
              <a:t> </a:t>
            </a:r>
            <a:r>
              <a:rPr lang="es-ES" dirty="0" err="1" smtClean="0"/>
              <a:t>Wunderle</a:t>
            </a:r>
            <a:r>
              <a:rPr lang="es-ES" dirty="0" smtClean="0"/>
              <a:t> y el Sr. Pericles </a:t>
            </a:r>
            <a:r>
              <a:rPr lang="es-ES" dirty="0" err="1" smtClean="0"/>
              <a:t>Maillis</a:t>
            </a:r>
            <a:r>
              <a:rPr lang="es-ES" dirty="0" smtClean="0"/>
              <a:t>. El seminario está disponible para ver en </a:t>
            </a:r>
            <a:r>
              <a:rPr lang="es-ES" dirty="0" err="1" smtClean="0"/>
              <a:t>Youtube</a:t>
            </a:r>
            <a:r>
              <a:rPr lang="es-ES" dirty="0" smtClean="0"/>
              <a:t> (busque el canal </a:t>
            </a:r>
            <a:r>
              <a:rPr lang="es-ES" dirty="0" err="1" smtClean="0"/>
              <a:t>BirdsCaribbean</a:t>
            </a:r>
            <a:r>
              <a:rPr lang="es-ES" dirty="0" smtClean="0"/>
              <a:t>).</a:t>
            </a:r>
          </a:p>
          <a:p>
            <a:endParaRPr lang="es-ES" dirty="0" smtClean="0"/>
          </a:p>
          <a:p>
            <a:r>
              <a:rPr lang="es-ES" dirty="0" smtClean="0"/>
              <a:t>La primera parte de la presentación da una introducción a la migración de las aves y los muchos desafíos y amenazas que enfrentan las aves en migración. La segunda parte de la presentación es acerca de las conversaciones de lo que las aves necesitan para sobrevivir de comida, agua y refugio (hábitat) - y cómo podemos ayudar a las aves mediante la siembra de plantas que son valiosos para las aves, proporcionando una fuente de agua, la restauración de hábitats en nuestras comunidades, y más. La tercera parte de la presentación ofrece información sobre 10 plantas que son ideales para las aves tanto migratorias y residentes y le da algunos consejos sobre cómo comenzar la</a:t>
            </a:r>
            <a:r>
              <a:rPr lang="es-ES" baseline="0" dirty="0" smtClean="0"/>
              <a:t> creación</a:t>
            </a:r>
            <a:r>
              <a:rPr lang="es-ES" dirty="0" smtClean="0"/>
              <a:t> de un jardín sembrando plantas amigables con las aves.</a:t>
            </a:r>
          </a:p>
          <a:p>
            <a:endParaRPr lang="es-ES" dirty="0" smtClean="0"/>
          </a:p>
          <a:p>
            <a:r>
              <a:rPr lang="es-ES" dirty="0" smtClean="0"/>
              <a:t>Siéntase libre de modificar esta presentación para que se adapte a sus necesidades, por ejemplo añadiendo fotos y ejemplos locales siempre es genial si están disponibles. También puede hacer la presentación más corta o simplificarlo si usted está hablando a los niños.</a:t>
            </a:r>
            <a:endParaRPr lang="en-US" dirty="0" smtClean="0"/>
          </a:p>
          <a:p>
            <a:endParaRPr lang="en-US" baseline="0" dirty="0" smtClean="0"/>
          </a:p>
          <a:p>
            <a:r>
              <a:rPr lang="en-US" baseline="0" dirty="0" smtClean="0"/>
              <a:t>Any questions, don’t hesitate to contact us!</a:t>
            </a:r>
          </a:p>
          <a:p>
            <a:r>
              <a:rPr lang="en-US" baseline="0" dirty="0" smtClean="0"/>
              <a:t>Scott Johnson - </a:t>
            </a:r>
            <a:r>
              <a:rPr lang="en-US" baseline="0" dirty="0" err="1" smtClean="0"/>
              <a:t>sjohnson@bnt.bs</a:t>
            </a:r>
            <a:endParaRPr lang="en-US" baseline="0" dirty="0" smtClean="0"/>
          </a:p>
          <a:p>
            <a:r>
              <a:rPr lang="en-US" baseline="0" dirty="0" smtClean="0"/>
              <a:t>Lisa Sorenson - </a:t>
            </a:r>
            <a:r>
              <a:rPr lang="en-US" baseline="0" dirty="0" err="1" smtClean="0"/>
              <a:t>Lsoren@bu.edu</a:t>
            </a:r>
            <a:endParaRPr lang="en-US" baseline="0" dirty="0" smtClean="0"/>
          </a:p>
          <a:p>
            <a:endParaRPr lang="en-US" baseline="0" dirty="0" smtClean="0"/>
          </a:p>
          <a:p>
            <a:r>
              <a:rPr lang="en-US" baseline="0" dirty="0" err="1" smtClean="0"/>
              <a:t>www.BirdsCaribbean.org</a:t>
            </a:r>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AA02320-05D0-4A76-B95A-F04A39A5999C}" type="slidenum">
              <a:rPr lang="en-US" smtClean="0"/>
              <a:t>1</a:t>
            </a:fld>
            <a:endParaRPr lang="en-US"/>
          </a:p>
        </p:txBody>
      </p:sp>
    </p:spTree>
    <p:extLst>
      <p:ext uri="{BB962C8B-B14F-4D97-AF65-F5344CB8AC3E}">
        <p14:creationId xmlns:p14="http://schemas.microsoft.com/office/powerpoint/2010/main" val="4042788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Caza - Durante este tiempo, muchos cazadores están cazando a las aves y se convierten en víctimas de los cazadores.</a:t>
            </a:r>
            <a:endParaRPr lang="en-US" dirty="0" smtClean="0"/>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10</a:t>
            </a:fld>
            <a:endParaRPr lang="en-US"/>
          </a:p>
        </p:txBody>
      </p:sp>
    </p:spTree>
    <p:extLst>
      <p:ext uri="{BB962C8B-B14F-4D97-AF65-F5344CB8AC3E}">
        <p14:creationId xmlns:p14="http://schemas.microsoft.com/office/powerpoint/2010/main" val="3796380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Todos los animales tienen necesidades básicas.</a:t>
            </a:r>
          </a:p>
          <a:p>
            <a:r>
              <a:rPr lang="es-ES" dirty="0" smtClean="0"/>
              <a:t>Con las aves no es diferente, se necesita: 1. Alimentos, Aguas y 2. 3. Refugio</a:t>
            </a:r>
          </a:p>
          <a:p>
            <a:r>
              <a:rPr lang="es-ES" dirty="0" smtClean="0"/>
              <a:t>Las aves pueden encontrar todas estas necesidades básicas en el hábitat en que viven.</a:t>
            </a:r>
          </a:p>
          <a:p>
            <a:endParaRPr lang="es-ES" dirty="0" smtClean="0"/>
          </a:p>
          <a:p>
            <a:r>
              <a:rPr lang="es-ES" dirty="0" smtClean="0"/>
              <a:t>El mejor refugio para las aves es el hábitat de una gran cantidad de árboles nativos y arbustos que proporcionan la mejor comida y refugio para las aves.</a:t>
            </a:r>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11</a:t>
            </a:fld>
            <a:endParaRPr lang="en-US"/>
          </a:p>
        </p:txBody>
      </p:sp>
    </p:spTree>
    <p:extLst>
      <p:ext uri="{BB962C8B-B14F-4D97-AF65-F5344CB8AC3E}">
        <p14:creationId xmlns:p14="http://schemas.microsoft.com/office/powerpoint/2010/main" val="897227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Un hábitat es una zona medioambiental o ecológico que es el hogar de un organismo en particular.</a:t>
            </a:r>
          </a:p>
          <a:p>
            <a:r>
              <a:rPr lang="es-ES" dirty="0" smtClean="0"/>
              <a:t>También es un espacio natural donde viven una especie y El área física que rodea a una población en particular.</a:t>
            </a:r>
            <a:endParaRPr lang="en-US" dirty="0" smtClean="0"/>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12</a:t>
            </a:fld>
            <a:endParaRPr lang="en-US"/>
          </a:p>
        </p:txBody>
      </p:sp>
    </p:spTree>
    <p:extLst>
      <p:ext uri="{BB962C8B-B14F-4D97-AF65-F5344CB8AC3E}">
        <p14:creationId xmlns:p14="http://schemas.microsoft.com/office/powerpoint/2010/main" val="2619854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En el Caribe, tenemos numerosos hábitats que son capaces de soportar una gran variedad de vida silvestre.</a:t>
            </a:r>
          </a:p>
          <a:p>
            <a:r>
              <a:rPr lang="es-ES" dirty="0" smtClean="0"/>
              <a:t>Tenemos bosques ,de pino,  áreas</a:t>
            </a:r>
            <a:r>
              <a:rPr lang="es-ES" baseline="0" dirty="0" smtClean="0"/>
              <a:t> </a:t>
            </a:r>
            <a:r>
              <a:rPr lang="es-ES" dirty="0" smtClean="0"/>
              <a:t>humedales / manglares, bosques secos, costa y marismas, bosques tropicales, regiones montañosas y matorrales.</a:t>
            </a:r>
          </a:p>
          <a:p>
            <a:endParaRPr lang="es-ES" dirty="0" smtClean="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s-ES" baseline="0" noProof="0" dirty="0" smtClean="0"/>
              <a:t>Profundizar en cada uno de estos hábitats durante la charla.</a:t>
            </a:r>
          </a:p>
        </p:txBody>
      </p:sp>
      <p:sp>
        <p:nvSpPr>
          <p:cNvPr id="4" name="Slide Number Placeholder 3"/>
          <p:cNvSpPr>
            <a:spLocks noGrp="1"/>
          </p:cNvSpPr>
          <p:nvPr>
            <p:ph type="sldNum" sz="quarter" idx="10"/>
          </p:nvPr>
        </p:nvSpPr>
        <p:spPr/>
        <p:txBody>
          <a:bodyPr/>
          <a:lstStyle/>
          <a:p>
            <a:fld id="{EAA02320-05D0-4A76-B95A-F04A39A5999C}" type="slidenum">
              <a:rPr lang="en-US" smtClean="0"/>
              <a:t>13</a:t>
            </a:fld>
            <a:endParaRPr lang="en-US"/>
          </a:p>
        </p:txBody>
      </p:sp>
    </p:spTree>
    <p:extLst>
      <p:ext uri="{BB962C8B-B14F-4D97-AF65-F5344CB8AC3E}">
        <p14:creationId xmlns:p14="http://schemas.microsoft.com/office/powerpoint/2010/main" val="1516300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Menos lluvia - Muchas personas no se dan cuenta, pero con la pérdida de árboles, hay una pérdida de la lluvia. Los árboles absorben mucha agua en sus raíces y liberan la mayor parte a través de sus hojas. El vapor de agua que liberan ayuda a que llueva. La eliminación de los árboles disminuye la cantidad de evapotranspiración que puede ocurrir que puede conducir a un clima más cálido y seco. En muchos países del Caribe, el agua es un problema, sobre todo durante la estación seca, lo que obligó a algunos gobiernos a racionar el agua durante todo el día. La última cosa que necesitamos es un clima más seco. Por desgracia, los modelos climáticos predicen que tendremos sequías más severas en el Caribe bajo el cambio climático.</a:t>
            </a:r>
          </a:p>
          <a:p>
            <a:endParaRPr lang="es-ES" dirty="0" smtClean="0"/>
          </a:p>
          <a:p>
            <a:r>
              <a:rPr lang="es-ES" dirty="0" smtClean="0"/>
              <a:t>La erosión del suelo - Con la falta de árboles para mantener el suelo juntos, erosión del suelo se convierte en un problema que puede dar lugar a deslizamientos de lodo y la pérdida de nutrientes del suelo.</a:t>
            </a:r>
          </a:p>
          <a:p>
            <a:endParaRPr lang="es-ES" dirty="0" smtClean="0"/>
          </a:p>
          <a:p>
            <a:r>
              <a:rPr lang="es-ES" dirty="0" smtClean="0"/>
              <a:t>Las especies invasoras - Cuando se pierden los árboles nativos, en realidad se abren la puerta para que las plantas invasoras no nativas para establecerse en un hábitat. Pueden hacerse cargo, transformando radicalmente el hábitat. El resultado final de la pérdida de hábitat puede ser la pobreza en algunos lugares como la pérdida de árboles y el suelo significa una pérdida de la agricultura y la afluencia en las plantas y animales invasores, como los mosquitos, la enfermedad no sería demasiado lejos.</a:t>
            </a:r>
          </a:p>
          <a:p>
            <a:endParaRPr lang="es-ES" dirty="0" smtClean="0"/>
          </a:p>
          <a:p>
            <a:r>
              <a:rPr lang="es-ES" dirty="0" smtClean="0"/>
              <a:t>El calentamiento global - como se mencionó anteriormente, los modelos climáticos predicen aumentó secado verano y la sequía para el Caribe, lo que llevará a un mayor número de incendios forestales y la pérdida de hábitats de humedales de secado.</a:t>
            </a:r>
          </a:p>
          <a:p>
            <a:endParaRPr lang="es-ES" dirty="0" smtClean="0"/>
          </a:p>
          <a:p>
            <a:r>
              <a:rPr lang="es-ES" dirty="0" smtClean="0"/>
              <a:t>Contaminación - Tirar basura en varios lugares en lugar de donde se supone que debe ser puede causar grandes estragos en las aves.</a:t>
            </a:r>
            <a:endParaRPr lang="en-US" dirty="0" smtClean="0"/>
          </a:p>
        </p:txBody>
      </p:sp>
      <p:sp>
        <p:nvSpPr>
          <p:cNvPr id="4" name="Slide Number Placeholder 3"/>
          <p:cNvSpPr>
            <a:spLocks noGrp="1"/>
          </p:cNvSpPr>
          <p:nvPr>
            <p:ph type="sldNum" sz="quarter" idx="10"/>
          </p:nvPr>
        </p:nvSpPr>
        <p:spPr/>
        <p:txBody>
          <a:bodyPr/>
          <a:lstStyle/>
          <a:p>
            <a:fld id="{EAA02320-05D0-4A76-B95A-F04A39A5999C}" type="slidenum">
              <a:rPr lang="en-US" smtClean="0"/>
              <a:t>14</a:t>
            </a:fld>
            <a:endParaRPr lang="en-US"/>
          </a:p>
        </p:txBody>
      </p:sp>
    </p:spTree>
    <p:extLst>
      <p:ext uri="{BB962C8B-B14F-4D97-AF65-F5344CB8AC3E}">
        <p14:creationId xmlns:p14="http://schemas.microsoft.com/office/powerpoint/2010/main" val="124373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¿Cómo podemos ayudar?</a:t>
            </a:r>
          </a:p>
          <a:p>
            <a:endParaRPr lang="es-ES" dirty="0" smtClean="0"/>
          </a:p>
          <a:p>
            <a:r>
              <a:rPr lang="es-ES" dirty="0" smtClean="0"/>
              <a:t>Hay muchas maneras que podemos ofrecer ayuda a las aves migratorias en el Caribe.</a:t>
            </a:r>
            <a:endParaRPr lang="en-US" dirty="0" smtClean="0"/>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15</a:t>
            </a:fld>
            <a:endParaRPr lang="en-US"/>
          </a:p>
        </p:txBody>
      </p:sp>
    </p:spTree>
    <p:extLst>
      <p:ext uri="{BB962C8B-B14F-4D97-AF65-F5344CB8AC3E}">
        <p14:creationId xmlns:p14="http://schemas.microsoft.com/office/powerpoint/2010/main" val="3741152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Una de las maneras es proporcionar alimentos y establecer comederos</a:t>
            </a:r>
            <a:r>
              <a:rPr lang="es-ES" baseline="0" dirty="0" smtClean="0"/>
              <a:t> para aves, </a:t>
            </a:r>
            <a:r>
              <a:rPr lang="es-ES" dirty="0" smtClean="0"/>
              <a:t>proporcionando semillas, néctar y fruta. Esto ayuda a las aves a obtener algo de comida durante el viaje para ganar un poco de energía para continuar su viaje hacia el sur.</a:t>
            </a:r>
          </a:p>
          <a:p>
            <a:endParaRPr lang="es-ES" dirty="0" smtClean="0"/>
          </a:p>
          <a:p>
            <a:r>
              <a:rPr lang="es-ES" dirty="0" smtClean="0"/>
              <a:t>Y si usted siembra plantas nativas, estos atraerán a los insectos que las aves les gusta alimentarse.</a:t>
            </a:r>
            <a:endParaRPr lang="en-US" dirty="0" smtClean="0"/>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16</a:t>
            </a:fld>
            <a:endParaRPr lang="en-US"/>
          </a:p>
        </p:txBody>
      </p:sp>
    </p:spTree>
    <p:extLst>
      <p:ext uri="{BB962C8B-B14F-4D97-AF65-F5344CB8AC3E}">
        <p14:creationId xmlns:p14="http://schemas.microsoft.com/office/powerpoint/2010/main" val="4408338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s-ES" dirty="0" smtClean="0"/>
              <a:t>Realice un comedero casero utilizando materiales reciclados como una actividad con sus hijos o para el  IMBD. Este es un buen ejemplo de "up-</a:t>
            </a:r>
            <a:r>
              <a:rPr lang="es-ES" dirty="0" err="1" smtClean="0"/>
              <a:t>cycling</a:t>
            </a:r>
            <a:r>
              <a:rPr lang="es-ES" dirty="0" smtClean="0"/>
              <a:t>" - el proceso de convertir materiales de desecho o productos inútiles en nuevos materiales, una gran manera de mantener los plásticos fuera del medio ambiente y los vertederos.</a:t>
            </a:r>
          </a:p>
        </p:txBody>
      </p:sp>
      <p:sp>
        <p:nvSpPr>
          <p:cNvPr id="4" name="Slide Number Placeholder 3"/>
          <p:cNvSpPr>
            <a:spLocks noGrp="1"/>
          </p:cNvSpPr>
          <p:nvPr>
            <p:ph type="sldNum" sz="quarter" idx="10"/>
          </p:nvPr>
        </p:nvSpPr>
        <p:spPr/>
        <p:txBody>
          <a:bodyPr/>
          <a:lstStyle/>
          <a:p>
            <a:fld id="{EAA02320-05D0-4A76-B95A-F04A39A5999C}" type="slidenum">
              <a:rPr lang="en-US" smtClean="0"/>
              <a:t>17</a:t>
            </a:fld>
            <a:endParaRPr lang="en-US"/>
          </a:p>
        </p:txBody>
      </p:sp>
    </p:spTree>
    <p:extLst>
      <p:ext uri="{BB962C8B-B14F-4D97-AF65-F5344CB8AC3E}">
        <p14:creationId xmlns:p14="http://schemas.microsoft.com/office/powerpoint/2010/main" val="27494146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s-ES" b="1" dirty="0" smtClean="0">
                <a:effectLst/>
              </a:rPr>
              <a:t>Plante</a:t>
            </a:r>
            <a:r>
              <a:rPr lang="es-ES" b="1" baseline="0" dirty="0" smtClean="0">
                <a:effectLst/>
              </a:rPr>
              <a:t> árboles y plantas nativas que favorezcan a las aves</a:t>
            </a:r>
            <a:r>
              <a:rPr lang="es-ES" dirty="0" smtClean="0">
                <a:effectLst/>
              </a:rPr>
              <a:t>- aquellas</a:t>
            </a:r>
            <a:r>
              <a:rPr lang="es-ES" baseline="0" dirty="0" smtClean="0">
                <a:effectLst/>
              </a:rPr>
              <a:t> </a:t>
            </a:r>
            <a:r>
              <a:rPr lang="es-ES" dirty="0" smtClean="0">
                <a:effectLst/>
              </a:rPr>
              <a:t>que proporcionan alimento a las aves (néctar, frutas y semillas), incluyendo árboles, arbustos, hierbas</a:t>
            </a:r>
            <a:r>
              <a:rPr lang="es-ES" baseline="0" dirty="0" smtClean="0">
                <a:effectLst/>
              </a:rPr>
              <a:t> y</a:t>
            </a:r>
            <a:r>
              <a:rPr lang="es-ES" dirty="0" smtClean="0">
                <a:effectLst/>
              </a:rPr>
              <a:t> plantas florecidas. A menudo, estas plantas son buenas para las</a:t>
            </a:r>
            <a:r>
              <a:rPr lang="es-ES" baseline="0" dirty="0" smtClean="0">
                <a:effectLst/>
              </a:rPr>
              <a:t> personas </a:t>
            </a:r>
            <a:r>
              <a:rPr lang="es-ES" dirty="0" smtClean="0">
                <a:effectLst/>
              </a:rPr>
              <a:t>también – ya que proporcionan sombra, fruta para comer (por ejemplo, cocos, cereza de</a:t>
            </a:r>
            <a:r>
              <a:rPr lang="es-ES" baseline="0" dirty="0" smtClean="0">
                <a:effectLst/>
              </a:rPr>
              <a:t> Barbados</a:t>
            </a:r>
            <a:r>
              <a:rPr lang="es-ES" dirty="0" smtClean="0">
                <a:effectLst/>
              </a:rPr>
              <a:t>, moras, uva caleta)</a:t>
            </a:r>
            <a:r>
              <a:rPr lang="es-ES" baseline="0" dirty="0" smtClean="0">
                <a:effectLst/>
              </a:rPr>
              <a:t> o s</a:t>
            </a:r>
            <a:r>
              <a:rPr lang="es-ES" dirty="0" smtClean="0">
                <a:effectLst/>
              </a:rPr>
              <a:t>on útiles en</a:t>
            </a:r>
            <a:r>
              <a:rPr lang="es-ES" baseline="0" dirty="0" smtClean="0">
                <a:effectLst/>
              </a:rPr>
              <a:t> la medicina natural</a:t>
            </a:r>
            <a:r>
              <a:rPr lang="es-ES" dirty="0" smtClean="0">
                <a:effectLst/>
              </a:rPr>
              <a:t>, etc.</a:t>
            </a:r>
            <a:br>
              <a:rPr lang="es-ES" dirty="0" smtClean="0">
                <a:effectLst/>
              </a:rPr>
            </a:br>
            <a:endParaRPr lang="es-ES" dirty="0" smtClean="0">
              <a:effectLst/>
            </a:endParaRP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s-ES" i="1" dirty="0" smtClean="0">
                <a:effectLst/>
              </a:rPr>
              <a:t>Trema </a:t>
            </a:r>
            <a:r>
              <a:rPr lang="es-ES" i="1" dirty="0" err="1" smtClean="0">
                <a:effectLst/>
              </a:rPr>
              <a:t>lamarckianum</a:t>
            </a:r>
            <a:r>
              <a:rPr lang="es-ES" i="1" dirty="0" smtClean="0">
                <a:effectLst/>
              </a:rPr>
              <a:t> </a:t>
            </a:r>
            <a:r>
              <a:rPr lang="es-ES" dirty="0" smtClean="0">
                <a:effectLst/>
              </a:rPr>
              <a:t>(</a:t>
            </a:r>
            <a:r>
              <a:rPr lang="en-US" dirty="0" smtClean="0"/>
              <a:t>West Indian Nettle Tree</a:t>
            </a:r>
            <a:r>
              <a:rPr lang="es-ES" dirty="0" smtClean="0">
                <a:effectLst/>
              </a:rPr>
              <a:t>) – a las reinitas les encantan comer su fruto rojo en forma de baya</a:t>
            </a:r>
            <a:br>
              <a:rPr lang="es-ES" dirty="0" smtClean="0">
                <a:effectLst/>
              </a:rPr>
            </a:br>
            <a:endParaRPr lang="es-ES" dirty="0" smtClean="0">
              <a:effectLst/>
            </a:endParaRP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s-ES" dirty="0" smtClean="0">
                <a:effectLst/>
              </a:rPr>
              <a:t>En las siguientes diapositivas hay más detalles sobre plantas nativas específicas.</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s-ES" dirty="0" smtClean="0">
                <a:effectLst/>
              </a:rPr>
              <a:t>Puede reemplazar o añadir fotos que proporcionen ejemplos de plantas nativas que son buenas para las aves en su país. </a:t>
            </a:r>
          </a:p>
        </p:txBody>
      </p:sp>
      <p:sp>
        <p:nvSpPr>
          <p:cNvPr id="4" name="Slide Number Placeholder 3"/>
          <p:cNvSpPr>
            <a:spLocks noGrp="1"/>
          </p:cNvSpPr>
          <p:nvPr>
            <p:ph type="sldNum" sz="quarter" idx="10"/>
          </p:nvPr>
        </p:nvSpPr>
        <p:spPr/>
        <p:txBody>
          <a:bodyPr/>
          <a:lstStyle/>
          <a:p>
            <a:fld id="{EAA02320-05D0-4A76-B95A-F04A39A5999C}" type="slidenum">
              <a:rPr lang="en-US" smtClean="0"/>
              <a:t>18</a:t>
            </a:fld>
            <a:endParaRPr lang="en-US"/>
          </a:p>
        </p:txBody>
      </p:sp>
    </p:spTree>
    <p:extLst>
      <p:ext uri="{BB962C8B-B14F-4D97-AF65-F5344CB8AC3E}">
        <p14:creationId xmlns:p14="http://schemas.microsoft.com/office/powerpoint/2010/main" val="741986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Estos son algunos ejemplos de plantas nativas que las aves utilizan en el Caribe también se pueden utilizar en la alimentación humana.</a:t>
            </a:r>
            <a:endParaRPr lang="en-US" dirty="0" smtClean="0"/>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19</a:t>
            </a:fld>
            <a:endParaRPr lang="en-US"/>
          </a:p>
        </p:txBody>
      </p:sp>
    </p:spTree>
    <p:extLst>
      <p:ext uri="{BB962C8B-B14F-4D97-AF65-F5344CB8AC3E}">
        <p14:creationId xmlns:p14="http://schemas.microsoft.com/office/powerpoint/2010/main" val="4004545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dirty="0" smtClean="0"/>
              <a:t>El Caribe es un archipiélago rico y diverso, haciendo equipo con una gran variedad de culturas, lenguas y hábitats. Se divide en tres secciones principales: el archipiélago de Bahamas, las Antillas Mayores, que incluye a Cuba, La Española y Puerto Rico y las Antillas Menores, que incluye las islas más pequeñas de arco sur.</a:t>
            </a:r>
            <a:endParaRPr lang="en-US" sz="1200" dirty="0"/>
          </a:p>
        </p:txBody>
      </p:sp>
      <p:sp>
        <p:nvSpPr>
          <p:cNvPr id="4" name="Slide Number Placeholder 3"/>
          <p:cNvSpPr>
            <a:spLocks noGrp="1"/>
          </p:cNvSpPr>
          <p:nvPr>
            <p:ph type="sldNum" sz="quarter" idx="10"/>
          </p:nvPr>
        </p:nvSpPr>
        <p:spPr/>
        <p:txBody>
          <a:bodyPr/>
          <a:lstStyle/>
          <a:p>
            <a:fld id="{EAA02320-05D0-4A76-B95A-F04A39A5999C}" type="slidenum">
              <a:rPr lang="en-US" smtClean="0"/>
              <a:t>2</a:t>
            </a:fld>
            <a:endParaRPr lang="en-US"/>
          </a:p>
        </p:txBody>
      </p:sp>
    </p:spTree>
    <p:extLst>
      <p:ext uri="{BB962C8B-B14F-4D97-AF65-F5344CB8AC3E}">
        <p14:creationId xmlns:p14="http://schemas.microsoft.com/office/powerpoint/2010/main" val="27596462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Times New Roman" panose="02020603050405020304" pitchFamily="18" charset="0"/>
                <a:ea typeface="+mn-ea"/>
                <a:cs typeface="+mn-cs"/>
              </a:rPr>
              <a:t>Organizar</a:t>
            </a:r>
            <a:r>
              <a:rPr lang="en-US" sz="1200" kern="1200" dirty="0" smtClean="0">
                <a:solidFill>
                  <a:schemeClr val="tx1"/>
                </a:solidFill>
                <a:effectLst/>
                <a:latin typeface="Times New Roman" panose="02020603050405020304" pitchFamily="18" charset="0"/>
                <a:ea typeface="+mn-ea"/>
                <a:cs typeface="+mn-cs"/>
              </a:rPr>
              <a:t> </a:t>
            </a:r>
            <a:r>
              <a:rPr lang="en-US" sz="1200" kern="1200" dirty="0" err="1" smtClean="0">
                <a:solidFill>
                  <a:schemeClr val="tx1"/>
                </a:solidFill>
                <a:effectLst/>
                <a:latin typeface="Times New Roman" panose="02020603050405020304" pitchFamily="18" charset="0"/>
                <a:ea typeface="+mn-ea"/>
                <a:cs typeface="+mn-cs"/>
              </a:rPr>
              <a:t>una</a:t>
            </a:r>
            <a:r>
              <a:rPr lang="en-US" sz="1200" kern="1200" dirty="0" smtClean="0">
                <a:solidFill>
                  <a:schemeClr val="tx1"/>
                </a:solidFill>
                <a:effectLst/>
                <a:latin typeface="Times New Roman" panose="02020603050405020304" pitchFamily="18" charset="0"/>
                <a:ea typeface="+mn-ea"/>
                <a:cs typeface="+mn-cs"/>
              </a:rPr>
              <a:t> </a:t>
            </a:r>
            <a:r>
              <a:rPr lang="en-US" sz="1200" kern="1200" dirty="0" err="1" smtClean="0">
                <a:solidFill>
                  <a:schemeClr val="tx1"/>
                </a:solidFill>
                <a:effectLst/>
                <a:latin typeface="Times New Roman" panose="02020603050405020304" pitchFamily="18" charset="0"/>
                <a:ea typeface="+mn-ea"/>
                <a:cs typeface="+mn-cs"/>
              </a:rPr>
              <a:t>siembra</a:t>
            </a:r>
            <a:r>
              <a:rPr lang="en-US" sz="1200" kern="1200" dirty="0" smtClean="0">
                <a:solidFill>
                  <a:schemeClr val="tx1"/>
                </a:solidFill>
                <a:effectLst/>
                <a:latin typeface="Times New Roman" panose="02020603050405020304" pitchFamily="18" charset="0"/>
                <a:ea typeface="+mn-ea"/>
                <a:cs typeface="+mn-cs"/>
              </a:rPr>
              <a:t> de </a:t>
            </a:r>
            <a:r>
              <a:rPr lang="en-US" sz="1200" kern="1200" dirty="0" err="1" smtClean="0">
                <a:solidFill>
                  <a:schemeClr val="tx1"/>
                </a:solidFill>
                <a:effectLst/>
                <a:latin typeface="Times New Roman" panose="02020603050405020304" pitchFamily="18" charset="0"/>
                <a:ea typeface="+mn-ea"/>
                <a:cs typeface="+mn-cs"/>
              </a:rPr>
              <a:t>árboles</a:t>
            </a:r>
            <a:r>
              <a:rPr lang="en-US" sz="1200" kern="1200" dirty="0" smtClean="0">
                <a:solidFill>
                  <a:schemeClr val="tx1"/>
                </a:solidFill>
                <a:effectLst/>
                <a:latin typeface="Times New Roman" panose="02020603050405020304" pitchFamily="18" charset="0"/>
                <a:ea typeface="+mn-ea"/>
                <a:cs typeface="+mn-cs"/>
              </a:rPr>
              <a:t> </a:t>
            </a:r>
            <a:r>
              <a:rPr lang="en-US" sz="1200" kern="1200" dirty="0" err="1" smtClean="0">
                <a:solidFill>
                  <a:schemeClr val="tx1"/>
                </a:solidFill>
                <a:effectLst/>
                <a:latin typeface="Times New Roman" panose="02020603050405020304" pitchFamily="18" charset="0"/>
                <a:ea typeface="+mn-ea"/>
                <a:cs typeface="+mn-cs"/>
              </a:rPr>
              <a:t>resulta</a:t>
            </a:r>
            <a:r>
              <a:rPr lang="en-US" sz="1200" kern="1200" baseline="0" dirty="0" smtClean="0">
                <a:solidFill>
                  <a:schemeClr val="tx1"/>
                </a:solidFill>
                <a:effectLst/>
                <a:latin typeface="Times New Roman" panose="02020603050405020304" pitchFamily="18" charset="0"/>
                <a:ea typeface="+mn-ea"/>
                <a:cs typeface="+mn-cs"/>
              </a:rPr>
              <a:t> </a:t>
            </a:r>
            <a:r>
              <a:rPr lang="en-US" sz="1200" kern="1200" baseline="0" dirty="0" err="1" smtClean="0">
                <a:solidFill>
                  <a:schemeClr val="tx1"/>
                </a:solidFill>
                <a:effectLst/>
                <a:latin typeface="Times New Roman" panose="02020603050405020304" pitchFamily="18" charset="0"/>
                <a:ea typeface="+mn-ea"/>
                <a:cs typeface="+mn-cs"/>
              </a:rPr>
              <a:t>ser</a:t>
            </a:r>
            <a:r>
              <a:rPr lang="en-US" sz="1200" kern="1200" baseline="0" dirty="0" smtClean="0">
                <a:solidFill>
                  <a:schemeClr val="tx1"/>
                </a:solidFill>
                <a:effectLst/>
                <a:latin typeface="Times New Roman" panose="02020603050405020304" pitchFamily="18" charset="0"/>
                <a:ea typeface="+mn-ea"/>
                <a:cs typeface="+mn-cs"/>
              </a:rPr>
              <a:t> </a:t>
            </a:r>
            <a:r>
              <a:rPr lang="en-US" sz="1200" kern="1200" baseline="0" dirty="0" err="1" smtClean="0">
                <a:solidFill>
                  <a:schemeClr val="tx1"/>
                </a:solidFill>
                <a:effectLst/>
                <a:latin typeface="Times New Roman" panose="02020603050405020304" pitchFamily="18" charset="0"/>
                <a:ea typeface="+mn-ea"/>
                <a:cs typeface="+mn-cs"/>
              </a:rPr>
              <a:t>una</a:t>
            </a:r>
            <a:r>
              <a:rPr lang="en-US" sz="1200" kern="1200" baseline="0" dirty="0" smtClean="0">
                <a:solidFill>
                  <a:schemeClr val="tx1"/>
                </a:solidFill>
                <a:effectLst/>
                <a:latin typeface="Times New Roman" panose="02020603050405020304" pitchFamily="18" charset="0"/>
                <a:ea typeface="+mn-ea"/>
                <a:cs typeface="+mn-cs"/>
              </a:rPr>
              <a:t> gran idea </a:t>
            </a:r>
            <a:r>
              <a:rPr lang="en-US" sz="1200" kern="1200" baseline="0" dirty="0" err="1" smtClean="0">
                <a:solidFill>
                  <a:schemeClr val="tx1"/>
                </a:solidFill>
                <a:effectLst/>
                <a:latin typeface="Times New Roman" panose="02020603050405020304" pitchFamily="18" charset="0"/>
                <a:ea typeface="+mn-ea"/>
                <a:cs typeface="+mn-cs"/>
              </a:rPr>
              <a:t>para</a:t>
            </a:r>
            <a:r>
              <a:rPr lang="en-US" sz="1200" kern="1200" baseline="0" dirty="0" smtClean="0">
                <a:solidFill>
                  <a:schemeClr val="tx1"/>
                </a:solidFill>
                <a:effectLst/>
                <a:latin typeface="Times New Roman" panose="02020603050405020304" pitchFamily="18" charset="0"/>
                <a:ea typeface="+mn-ea"/>
                <a:cs typeface="+mn-cs"/>
              </a:rPr>
              <a:t> </a:t>
            </a:r>
            <a:r>
              <a:rPr lang="en-US" sz="1200" kern="1200" baseline="0" dirty="0" err="1" smtClean="0">
                <a:solidFill>
                  <a:schemeClr val="tx1"/>
                </a:solidFill>
                <a:effectLst/>
                <a:latin typeface="Times New Roman" panose="02020603050405020304" pitchFamily="18" charset="0"/>
                <a:ea typeface="+mn-ea"/>
                <a:cs typeface="+mn-cs"/>
              </a:rPr>
              <a:t>desarrollar</a:t>
            </a:r>
            <a:r>
              <a:rPr lang="en-US" sz="1200" kern="1200" baseline="0" dirty="0" smtClean="0">
                <a:solidFill>
                  <a:schemeClr val="tx1"/>
                </a:solidFill>
                <a:effectLst/>
                <a:latin typeface="Times New Roman" panose="02020603050405020304" pitchFamily="18" charset="0"/>
                <a:ea typeface="+mn-ea"/>
                <a:cs typeface="+mn-cs"/>
              </a:rPr>
              <a:t> </a:t>
            </a:r>
            <a:r>
              <a:rPr lang="en-US" sz="1200" kern="1200" baseline="0" dirty="0" err="1" smtClean="0">
                <a:solidFill>
                  <a:schemeClr val="tx1"/>
                </a:solidFill>
                <a:effectLst/>
                <a:latin typeface="Times New Roman" panose="02020603050405020304" pitchFamily="18" charset="0"/>
                <a:ea typeface="+mn-ea"/>
                <a:cs typeface="+mn-cs"/>
              </a:rPr>
              <a:t>relaciones</a:t>
            </a:r>
            <a:r>
              <a:rPr lang="en-US" sz="1200" kern="1200" baseline="0" dirty="0" smtClean="0">
                <a:solidFill>
                  <a:schemeClr val="tx1"/>
                </a:solidFill>
                <a:effectLst/>
                <a:latin typeface="Times New Roman" panose="02020603050405020304" pitchFamily="18" charset="0"/>
                <a:ea typeface="+mn-ea"/>
                <a:cs typeface="+mn-cs"/>
              </a:rPr>
              <a:t> </a:t>
            </a:r>
            <a:r>
              <a:rPr lang="en-US" sz="1200" kern="1200" baseline="0" dirty="0" err="1" smtClean="0">
                <a:solidFill>
                  <a:schemeClr val="tx1"/>
                </a:solidFill>
                <a:effectLst/>
                <a:latin typeface="Times New Roman" panose="02020603050405020304" pitchFamily="18" charset="0"/>
                <a:ea typeface="+mn-ea"/>
                <a:cs typeface="+mn-cs"/>
              </a:rPr>
              <a:t>sociales</a:t>
            </a:r>
            <a:r>
              <a:rPr lang="en-US" sz="1200" kern="1200" baseline="0" dirty="0" smtClean="0">
                <a:solidFill>
                  <a:schemeClr val="tx1"/>
                </a:solidFill>
                <a:effectLst/>
                <a:latin typeface="Times New Roman" panose="02020603050405020304" pitchFamily="18" charset="0"/>
                <a:ea typeface="+mn-ea"/>
                <a:cs typeface="+mn-cs"/>
              </a:rPr>
              <a:t> y </a:t>
            </a:r>
            <a:r>
              <a:rPr lang="en-US" sz="1200" kern="1200" baseline="0" dirty="0" err="1" smtClean="0">
                <a:solidFill>
                  <a:schemeClr val="tx1"/>
                </a:solidFill>
                <a:effectLst/>
                <a:latin typeface="Times New Roman" panose="02020603050405020304" pitchFamily="18" charset="0"/>
                <a:ea typeface="+mn-ea"/>
                <a:cs typeface="+mn-cs"/>
              </a:rPr>
              <a:t>construir</a:t>
            </a:r>
            <a:r>
              <a:rPr lang="en-US" sz="1200" kern="1200" baseline="0" dirty="0" smtClean="0">
                <a:solidFill>
                  <a:schemeClr val="tx1"/>
                </a:solidFill>
                <a:effectLst/>
                <a:latin typeface="Times New Roman" panose="02020603050405020304" pitchFamily="18" charset="0"/>
                <a:ea typeface="+mn-ea"/>
                <a:cs typeface="+mn-cs"/>
              </a:rPr>
              <a:t> </a:t>
            </a:r>
            <a:r>
              <a:rPr lang="en-US" sz="1200" kern="1200" baseline="0" dirty="0" err="1" smtClean="0">
                <a:solidFill>
                  <a:schemeClr val="tx1"/>
                </a:solidFill>
                <a:effectLst/>
                <a:latin typeface="Times New Roman" panose="02020603050405020304" pitchFamily="18" charset="0"/>
                <a:ea typeface="+mn-ea"/>
                <a:cs typeface="+mn-cs"/>
              </a:rPr>
              <a:t>una</a:t>
            </a:r>
            <a:r>
              <a:rPr lang="en-US" sz="1200" kern="1200" baseline="0" dirty="0" smtClean="0">
                <a:solidFill>
                  <a:schemeClr val="tx1"/>
                </a:solidFill>
                <a:effectLst/>
                <a:latin typeface="Times New Roman" panose="02020603050405020304" pitchFamily="18" charset="0"/>
                <a:ea typeface="+mn-ea"/>
                <a:cs typeface="+mn-cs"/>
              </a:rPr>
              <a:t> </a:t>
            </a:r>
            <a:r>
              <a:rPr lang="en-US" sz="1200" kern="1200" baseline="0" dirty="0" err="1" smtClean="0">
                <a:solidFill>
                  <a:schemeClr val="tx1"/>
                </a:solidFill>
                <a:effectLst/>
                <a:latin typeface="Times New Roman" panose="02020603050405020304" pitchFamily="18" charset="0"/>
                <a:ea typeface="+mn-ea"/>
                <a:cs typeface="+mn-cs"/>
              </a:rPr>
              <a:t>comunidad</a:t>
            </a:r>
            <a:r>
              <a:rPr lang="en-US" sz="1200" kern="1200" baseline="0" dirty="0" smtClean="0">
                <a:solidFill>
                  <a:schemeClr val="tx1"/>
                </a:solidFill>
                <a:effectLst/>
                <a:latin typeface="Times New Roman" panose="02020603050405020304" pitchFamily="18" charset="0"/>
                <a:ea typeface="+mn-ea"/>
                <a:cs typeface="+mn-cs"/>
              </a:rPr>
              <a:t> </a:t>
            </a:r>
            <a:r>
              <a:rPr lang="en-US" sz="1200" kern="1200" baseline="0" dirty="0" err="1" smtClean="0">
                <a:solidFill>
                  <a:schemeClr val="tx1"/>
                </a:solidFill>
                <a:effectLst/>
                <a:latin typeface="Times New Roman" panose="02020603050405020304" pitchFamily="18" charset="0"/>
                <a:ea typeface="+mn-ea"/>
                <a:cs typeface="+mn-cs"/>
              </a:rPr>
              <a:t>que</a:t>
            </a:r>
            <a:r>
              <a:rPr lang="en-US" sz="1200" kern="1200" baseline="0" dirty="0" smtClean="0">
                <a:solidFill>
                  <a:schemeClr val="tx1"/>
                </a:solidFill>
                <a:effectLst/>
                <a:latin typeface="Times New Roman" panose="02020603050405020304" pitchFamily="18" charset="0"/>
                <a:ea typeface="+mn-ea"/>
                <a:cs typeface="+mn-cs"/>
              </a:rPr>
              <a:t> </a:t>
            </a:r>
            <a:r>
              <a:rPr lang="en-US" sz="1200" kern="1200" baseline="0" dirty="0" err="1" smtClean="0">
                <a:solidFill>
                  <a:schemeClr val="tx1"/>
                </a:solidFill>
                <a:effectLst/>
                <a:latin typeface="Times New Roman" panose="02020603050405020304" pitchFamily="18" charset="0"/>
                <a:ea typeface="+mn-ea"/>
                <a:cs typeface="+mn-cs"/>
              </a:rPr>
              <a:t>asista</a:t>
            </a:r>
            <a:r>
              <a:rPr lang="en-US" sz="1200" kern="1200" baseline="0" dirty="0" smtClean="0">
                <a:solidFill>
                  <a:schemeClr val="tx1"/>
                </a:solidFill>
                <a:effectLst/>
                <a:latin typeface="Times New Roman" panose="02020603050405020304" pitchFamily="18" charset="0"/>
                <a:ea typeface="+mn-ea"/>
                <a:cs typeface="+mn-cs"/>
              </a:rPr>
              <a:t> a </a:t>
            </a:r>
            <a:r>
              <a:rPr lang="en-US" sz="1200" kern="1200" baseline="0" dirty="0" err="1" smtClean="0">
                <a:solidFill>
                  <a:schemeClr val="tx1"/>
                </a:solidFill>
                <a:effectLst/>
                <a:latin typeface="Times New Roman" panose="02020603050405020304" pitchFamily="18" charset="0"/>
                <a:ea typeface="+mn-ea"/>
                <a:cs typeface="+mn-cs"/>
              </a:rPr>
              <a:t>las</a:t>
            </a:r>
            <a:r>
              <a:rPr lang="en-US" sz="1200" kern="1200" baseline="0" dirty="0" smtClean="0">
                <a:solidFill>
                  <a:schemeClr val="tx1"/>
                </a:solidFill>
                <a:effectLst/>
                <a:latin typeface="Times New Roman" panose="02020603050405020304" pitchFamily="18" charset="0"/>
                <a:ea typeface="+mn-ea"/>
                <a:cs typeface="+mn-cs"/>
              </a:rPr>
              <a:t> </a:t>
            </a:r>
            <a:r>
              <a:rPr lang="en-US" sz="1200" kern="1200" baseline="0" dirty="0" err="1" smtClean="0">
                <a:solidFill>
                  <a:schemeClr val="tx1"/>
                </a:solidFill>
                <a:effectLst/>
                <a:latin typeface="Times New Roman" panose="02020603050405020304" pitchFamily="18" charset="0"/>
                <a:ea typeface="+mn-ea"/>
                <a:cs typeface="+mn-cs"/>
              </a:rPr>
              <a:t>aves</a:t>
            </a:r>
            <a:r>
              <a:rPr lang="en-US" sz="1200" kern="1200" baseline="0" dirty="0" smtClean="0">
                <a:solidFill>
                  <a:schemeClr val="tx1"/>
                </a:solidFill>
                <a:effectLst/>
                <a:latin typeface="Times New Roman" panose="02020603050405020304" pitchFamily="18" charset="0"/>
                <a:ea typeface="+mn-ea"/>
                <a:cs typeface="+mn-cs"/>
              </a:rPr>
              <a:t>.  </a:t>
            </a:r>
            <a:r>
              <a:rPr lang="en-US" sz="1200" kern="1200" baseline="0" dirty="0" err="1" smtClean="0">
                <a:solidFill>
                  <a:schemeClr val="tx1"/>
                </a:solidFill>
                <a:effectLst/>
                <a:latin typeface="Times New Roman" panose="02020603050405020304" pitchFamily="18" charset="0"/>
                <a:ea typeface="+mn-ea"/>
                <a:cs typeface="+mn-cs"/>
              </a:rPr>
              <a:t>Considere</a:t>
            </a:r>
            <a:r>
              <a:rPr lang="en-US" sz="1200" kern="1200" baseline="0" dirty="0" smtClean="0">
                <a:solidFill>
                  <a:schemeClr val="tx1"/>
                </a:solidFill>
                <a:effectLst/>
                <a:latin typeface="Times New Roman" panose="02020603050405020304" pitchFamily="18" charset="0"/>
                <a:ea typeface="+mn-ea"/>
                <a:cs typeface="+mn-cs"/>
              </a:rPr>
              <a:t> </a:t>
            </a:r>
            <a:r>
              <a:rPr lang="en-US" sz="1200" kern="1200" baseline="0" dirty="0" err="1" smtClean="0">
                <a:solidFill>
                  <a:schemeClr val="tx1"/>
                </a:solidFill>
                <a:effectLst/>
                <a:latin typeface="Times New Roman" panose="02020603050405020304" pitchFamily="18" charset="0"/>
                <a:ea typeface="+mn-ea"/>
                <a:cs typeface="+mn-cs"/>
              </a:rPr>
              <a:t>sembrar</a:t>
            </a:r>
            <a:r>
              <a:rPr lang="en-US" sz="1200" kern="1200" baseline="0" dirty="0" smtClean="0">
                <a:solidFill>
                  <a:schemeClr val="tx1"/>
                </a:solidFill>
                <a:effectLst/>
                <a:latin typeface="Times New Roman" panose="02020603050405020304" pitchFamily="18" charset="0"/>
                <a:ea typeface="+mn-ea"/>
                <a:cs typeface="+mn-cs"/>
              </a:rPr>
              <a:t> </a:t>
            </a:r>
            <a:r>
              <a:rPr lang="en-US" sz="1200" kern="1200" baseline="0" dirty="0" err="1" smtClean="0">
                <a:solidFill>
                  <a:schemeClr val="tx1"/>
                </a:solidFill>
                <a:effectLst/>
                <a:latin typeface="Times New Roman" panose="02020603050405020304" pitchFamily="18" charset="0"/>
                <a:ea typeface="+mn-ea"/>
                <a:cs typeface="+mn-cs"/>
              </a:rPr>
              <a:t>árboles</a:t>
            </a:r>
            <a:r>
              <a:rPr lang="en-US" sz="1200" kern="1200" baseline="0" dirty="0" smtClean="0">
                <a:solidFill>
                  <a:schemeClr val="tx1"/>
                </a:solidFill>
                <a:effectLst/>
                <a:latin typeface="Times New Roman" panose="02020603050405020304" pitchFamily="18" charset="0"/>
                <a:ea typeface="+mn-ea"/>
                <a:cs typeface="+mn-cs"/>
              </a:rPr>
              <a:t> en patios de </a:t>
            </a:r>
            <a:r>
              <a:rPr lang="en-US" sz="1200" kern="1200" baseline="0" dirty="0" err="1" smtClean="0">
                <a:solidFill>
                  <a:schemeClr val="tx1"/>
                </a:solidFill>
                <a:effectLst/>
                <a:latin typeface="Times New Roman" panose="02020603050405020304" pitchFamily="18" charset="0"/>
                <a:ea typeface="+mn-ea"/>
                <a:cs typeface="+mn-cs"/>
              </a:rPr>
              <a:t>escuelas</a:t>
            </a:r>
            <a:r>
              <a:rPr lang="en-US" sz="1200" kern="1200" baseline="0" dirty="0" smtClean="0">
                <a:solidFill>
                  <a:schemeClr val="tx1"/>
                </a:solidFill>
                <a:effectLst/>
                <a:latin typeface="Times New Roman" panose="02020603050405020304" pitchFamily="18" charset="0"/>
                <a:ea typeface="+mn-ea"/>
                <a:cs typeface="+mn-cs"/>
              </a:rPr>
              <a:t> y </a:t>
            </a:r>
            <a:r>
              <a:rPr lang="en-US" sz="1200" kern="1200" baseline="0" dirty="0" err="1" smtClean="0">
                <a:solidFill>
                  <a:schemeClr val="tx1"/>
                </a:solidFill>
                <a:effectLst/>
                <a:latin typeface="Times New Roman" panose="02020603050405020304" pitchFamily="18" charset="0"/>
                <a:ea typeface="+mn-ea"/>
                <a:cs typeface="+mn-cs"/>
              </a:rPr>
              <a:t>parques</a:t>
            </a:r>
            <a:r>
              <a:rPr lang="en-US" sz="1200" kern="1200" baseline="0" dirty="0" smtClean="0">
                <a:solidFill>
                  <a:schemeClr val="tx1"/>
                </a:solidFill>
                <a:effectLst/>
                <a:latin typeface="Times New Roman" panose="02020603050405020304" pitchFamily="18" charset="0"/>
                <a:ea typeface="+mn-ea"/>
                <a:cs typeface="+mn-cs"/>
              </a:rPr>
              <a:t>. Con </a:t>
            </a:r>
            <a:r>
              <a:rPr lang="en-US" sz="1200" kern="1200" baseline="0" dirty="0" err="1" smtClean="0">
                <a:solidFill>
                  <a:schemeClr val="tx1"/>
                </a:solidFill>
                <a:effectLst/>
                <a:latin typeface="Times New Roman" panose="02020603050405020304" pitchFamily="18" charset="0"/>
                <a:ea typeface="+mn-ea"/>
                <a:cs typeface="+mn-cs"/>
              </a:rPr>
              <a:t>esto</a:t>
            </a:r>
            <a:r>
              <a:rPr lang="en-US" sz="1200" kern="1200" baseline="0" dirty="0" smtClean="0">
                <a:solidFill>
                  <a:schemeClr val="tx1"/>
                </a:solidFill>
                <a:effectLst/>
                <a:latin typeface="Times New Roman" panose="02020603050405020304" pitchFamily="18" charset="0"/>
                <a:ea typeface="+mn-ea"/>
                <a:cs typeface="+mn-cs"/>
              </a:rPr>
              <a:t> se </a:t>
            </a:r>
            <a:r>
              <a:rPr lang="en-US" sz="1200" kern="1200" baseline="0" dirty="0" err="1" smtClean="0">
                <a:solidFill>
                  <a:schemeClr val="tx1"/>
                </a:solidFill>
                <a:effectLst/>
                <a:latin typeface="Times New Roman" panose="02020603050405020304" pitchFamily="18" charset="0"/>
                <a:ea typeface="+mn-ea"/>
                <a:cs typeface="+mn-cs"/>
              </a:rPr>
              <a:t>añade</a:t>
            </a:r>
            <a:r>
              <a:rPr lang="en-US" sz="1200" kern="1200" baseline="0" dirty="0" smtClean="0">
                <a:solidFill>
                  <a:schemeClr val="tx1"/>
                </a:solidFill>
                <a:effectLst/>
                <a:latin typeface="Times New Roman" panose="02020603050405020304" pitchFamily="18" charset="0"/>
                <a:ea typeface="+mn-ea"/>
                <a:cs typeface="+mn-cs"/>
              </a:rPr>
              <a:t> </a:t>
            </a:r>
            <a:r>
              <a:rPr lang="en-US" sz="1200" kern="1200" baseline="0" dirty="0" err="1" smtClean="0">
                <a:solidFill>
                  <a:schemeClr val="tx1"/>
                </a:solidFill>
                <a:effectLst/>
                <a:latin typeface="Times New Roman" panose="02020603050405020304" pitchFamily="18" charset="0"/>
                <a:ea typeface="+mn-ea"/>
                <a:cs typeface="+mn-cs"/>
              </a:rPr>
              <a:t>biodiversidad</a:t>
            </a:r>
            <a:r>
              <a:rPr lang="en-US" sz="1200" kern="1200" baseline="0" dirty="0" smtClean="0">
                <a:solidFill>
                  <a:schemeClr val="tx1"/>
                </a:solidFill>
                <a:effectLst/>
                <a:latin typeface="Times New Roman" panose="02020603050405020304" pitchFamily="18" charset="0"/>
                <a:ea typeface="+mn-ea"/>
                <a:cs typeface="+mn-cs"/>
              </a:rPr>
              <a:t> al habitat </a:t>
            </a:r>
            <a:r>
              <a:rPr lang="en-US" sz="1200" kern="1200" baseline="0" dirty="0" err="1" smtClean="0">
                <a:solidFill>
                  <a:schemeClr val="tx1"/>
                </a:solidFill>
                <a:effectLst/>
                <a:latin typeface="Times New Roman" panose="02020603050405020304" pitchFamily="18" charset="0"/>
                <a:ea typeface="+mn-ea"/>
                <a:cs typeface="+mn-cs"/>
              </a:rPr>
              <a:t>cuando</a:t>
            </a:r>
            <a:r>
              <a:rPr lang="en-US" sz="1200" kern="1200" baseline="0" dirty="0" smtClean="0">
                <a:solidFill>
                  <a:schemeClr val="tx1"/>
                </a:solidFill>
                <a:effectLst/>
                <a:latin typeface="Times New Roman" panose="02020603050405020304" pitchFamily="18" charset="0"/>
                <a:ea typeface="+mn-ea"/>
                <a:cs typeface="+mn-cs"/>
              </a:rPr>
              <a:t> se </a:t>
            </a:r>
            <a:r>
              <a:rPr lang="en-US" sz="1200" kern="1200" baseline="0" dirty="0" err="1" smtClean="0">
                <a:solidFill>
                  <a:schemeClr val="tx1"/>
                </a:solidFill>
                <a:effectLst/>
                <a:latin typeface="Times New Roman" panose="02020603050405020304" pitchFamily="18" charset="0"/>
                <a:ea typeface="+mn-ea"/>
                <a:cs typeface="+mn-cs"/>
              </a:rPr>
              <a:t>plantan</a:t>
            </a:r>
            <a:r>
              <a:rPr lang="en-US" sz="1200" kern="1200" baseline="0" dirty="0" smtClean="0">
                <a:solidFill>
                  <a:schemeClr val="tx1"/>
                </a:solidFill>
                <a:effectLst/>
                <a:latin typeface="Times New Roman" panose="02020603050405020304" pitchFamily="18" charset="0"/>
                <a:ea typeface="+mn-ea"/>
                <a:cs typeface="+mn-cs"/>
              </a:rPr>
              <a:t> </a:t>
            </a:r>
            <a:r>
              <a:rPr lang="en-US" sz="1200" kern="1200" baseline="0" dirty="0" err="1" smtClean="0">
                <a:solidFill>
                  <a:schemeClr val="tx1"/>
                </a:solidFill>
                <a:effectLst/>
                <a:latin typeface="Times New Roman" panose="02020603050405020304" pitchFamily="18" charset="0"/>
                <a:ea typeface="+mn-ea"/>
                <a:cs typeface="+mn-cs"/>
              </a:rPr>
              <a:t>muchas</a:t>
            </a:r>
            <a:r>
              <a:rPr lang="en-US" sz="1200" kern="1200" baseline="0" dirty="0" smtClean="0">
                <a:solidFill>
                  <a:schemeClr val="tx1"/>
                </a:solidFill>
                <a:effectLst/>
                <a:latin typeface="Times New Roman" panose="02020603050405020304" pitchFamily="18" charset="0"/>
                <a:ea typeface="+mn-ea"/>
                <a:cs typeface="+mn-cs"/>
              </a:rPr>
              <a:t> </a:t>
            </a:r>
            <a:r>
              <a:rPr lang="en-US" sz="1200" kern="1200" baseline="0" dirty="0" err="1" smtClean="0">
                <a:solidFill>
                  <a:schemeClr val="tx1"/>
                </a:solidFill>
                <a:effectLst/>
                <a:latin typeface="Times New Roman" panose="02020603050405020304" pitchFamily="18" charset="0"/>
                <a:ea typeface="+mn-ea"/>
                <a:cs typeface="+mn-cs"/>
              </a:rPr>
              <a:t>plantas</a:t>
            </a:r>
            <a:r>
              <a:rPr lang="en-US" sz="1200" kern="1200" baseline="0" dirty="0" smtClean="0">
                <a:solidFill>
                  <a:schemeClr val="tx1"/>
                </a:solidFill>
                <a:effectLst/>
                <a:latin typeface="Times New Roman" panose="02020603050405020304" pitchFamily="18" charset="0"/>
                <a:ea typeface="+mn-ea"/>
                <a:cs typeface="+mn-cs"/>
              </a:rPr>
              <a:t> </a:t>
            </a:r>
            <a:r>
              <a:rPr lang="en-US" sz="1200" kern="1200" baseline="0" dirty="0" err="1" smtClean="0">
                <a:solidFill>
                  <a:schemeClr val="tx1"/>
                </a:solidFill>
                <a:effectLst/>
                <a:latin typeface="Times New Roman" panose="02020603050405020304" pitchFamily="18" charset="0"/>
                <a:ea typeface="+mn-ea"/>
                <a:cs typeface="+mn-cs"/>
              </a:rPr>
              <a:t>nativas</a:t>
            </a:r>
            <a:r>
              <a:rPr lang="en-US" sz="1200" kern="1200" baseline="0" dirty="0" smtClean="0">
                <a:solidFill>
                  <a:schemeClr val="tx1"/>
                </a:solidFill>
                <a:effectLst/>
                <a:latin typeface="Times New Roman" panose="02020603050405020304" pitchFamily="18" charset="0"/>
                <a:ea typeface="+mn-ea"/>
                <a:cs typeface="+mn-cs"/>
              </a:rPr>
              <a:t>, </a:t>
            </a:r>
            <a:r>
              <a:rPr lang="en-US" sz="1200" kern="1200" baseline="0" dirty="0" err="1" smtClean="0">
                <a:solidFill>
                  <a:schemeClr val="tx1"/>
                </a:solidFill>
                <a:effectLst/>
                <a:latin typeface="Times New Roman" panose="02020603050405020304" pitchFamily="18" charset="0"/>
                <a:ea typeface="+mn-ea"/>
                <a:cs typeface="+mn-cs"/>
              </a:rPr>
              <a:t>incrementando</a:t>
            </a:r>
            <a:r>
              <a:rPr lang="en-US" sz="1200" kern="1200" baseline="0" dirty="0" smtClean="0">
                <a:solidFill>
                  <a:schemeClr val="tx1"/>
                </a:solidFill>
                <a:effectLst/>
                <a:latin typeface="Times New Roman" panose="02020603050405020304" pitchFamily="18" charset="0"/>
                <a:ea typeface="+mn-ea"/>
                <a:cs typeface="+mn-cs"/>
              </a:rPr>
              <a:t> la </a:t>
            </a:r>
            <a:r>
              <a:rPr lang="en-US" sz="1200" kern="1200" baseline="0" dirty="0" err="1" smtClean="0">
                <a:solidFill>
                  <a:schemeClr val="tx1"/>
                </a:solidFill>
                <a:effectLst/>
                <a:latin typeface="Times New Roman" panose="02020603050405020304" pitchFamily="18" charset="0"/>
                <a:ea typeface="+mn-ea"/>
                <a:cs typeface="+mn-cs"/>
              </a:rPr>
              <a:t>diversidad</a:t>
            </a:r>
            <a:r>
              <a:rPr lang="en-US" sz="1200" kern="1200" baseline="0" dirty="0" smtClean="0">
                <a:solidFill>
                  <a:schemeClr val="tx1"/>
                </a:solidFill>
                <a:effectLst/>
                <a:latin typeface="Times New Roman" panose="02020603050405020304" pitchFamily="18" charset="0"/>
                <a:ea typeface="+mn-ea"/>
                <a:cs typeface="+mn-cs"/>
              </a:rPr>
              <a:t> de </a:t>
            </a:r>
            <a:r>
              <a:rPr lang="en-US" sz="1200" kern="1200" baseline="0" dirty="0" err="1" smtClean="0">
                <a:solidFill>
                  <a:schemeClr val="tx1"/>
                </a:solidFill>
                <a:effectLst/>
                <a:latin typeface="Times New Roman" panose="02020603050405020304" pitchFamily="18" charset="0"/>
                <a:ea typeface="+mn-ea"/>
                <a:cs typeface="+mn-cs"/>
              </a:rPr>
              <a:t>aves</a:t>
            </a:r>
            <a:r>
              <a:rPr lang="en-US" sz="1200" kern="1200" baseline="0" dirty="0" smtClean="0">
                <a:solidFill>
                  <a:schemeClr val="tx1"/>
                </a:solidFill>
                <a:effectLst/>
                <a:latin typeface="Times New Roman" panose="02020603050405020304" pitchFamily="18" charset="0"/>
                <a:ea typeface="+mn-ea"/>
                <a:cs typeface="+mn-cs"/>
              </a:rPr>
              <a:t> y </a:t>
            </a:r>
            <a:r>
              <a:rPr lang="en-US" sz="1200" kern="1200" baseline="0" dirty="0" err="1" smtClean="0">
                <a:solidFill>
                  <a:schemeClr val="tx1"/>
                </a:solidFill>
                <a:effectLst/>
                <a:latin typeface="Times New Roman" panose="02020603050405020304" pitchFamily="18" charset="0"/>
                <a:ea typeface="+mn-ea"/>
                <a:cs typeface="+mn-cs"/>
              </a:rPr>
              <a:t>creando</a:t>
            </a:r>
            <a:r>
              <a:rPr lang="en-US" sz="1200" kern="1200" baseline="0" dirty="0" smtClean="0">
                <a:solidFill>
                  <a:schemeClr val="tx1"/>
                </a:solidFill>
                <a:effectLst/>
                <a:latin typeface="Times New Roman" panose="02020603050405020304" pitchFamily="18" charset="0"/>
                <a:ea typeface="+mn-ea"/>
                <a:cs typeface="+mn-cs"/>
              </a:rPr>
              <a:t> </a:t>
            </a:r>
            <a:r>
              <a:rPr lang="en-US" sz="1200" kern="1200" baseline="0" dirty="0" err="1" smtClean="0">
                <a:solidFill>
                  <a:schemeClr val="tx1"/>
                </a:solidFill>
                <a:effectLst/>
                <a:latin typeface="Times New Roman" panose="02020603050405020304" pitchFamily="18" charset="0"/>
                <a:ea typeface="+mn-ea"/>
                <a:cs typeface="+mn-cs"/>
              </a:rPr>
              <a:t>una</a:t>
            </a:r>
            <a:r>
              <a:rPr lang="en-US" sz="1200" kern="1200" baseline="0" dirty="0" smtClean="0">
                <a:solidFill>
                  <a:schemeClr val="tx1"/>
                </a:solidFill>
                <a:effectLst/>
                <a:latin typeface="Times New Roman" panose="02020603050405020304" pitchFamily="18" charset="0"/>
                <a:ea typeface="+mn-ea"/>
                <a:cs typeface="+mn-cs"/>
              </a:rPr>
              <a:t> habitat mas </a:t>
            </a:r>
            <a:r>
              <a:rPr lang="en-US" sz="1200" kern="1200" baseline="0" dirty="0" err="1" smtClean="0">
                <a:solidFill>
                  <a:schemeClr val="tx1"/>
                </a:solidFill>
                <a:effectLst/>
                <a:latin typeface="Times New Roman" panose="02020603050405020304" pitchFamily="18" charset="0"/>
                <a:ea typeface="+mn-ea"/>
                <a:cs typeface="+mn-cs"/>
              </a:rPr>
              <a:t>saludable</a:t>
            </a:r>
            <a:r>
              <a:rPr lang="en-US" sz="1200" kern="1200" baseline="0" dirty="0" smtClean="0">
                <a:solidFill>
                  <a:schemeClr val="tx1"/>
                </a:solidFill>
                <a:effectLst/>
                <a:latin typeface="Times New Roman" panose="02020603050405020304" pitchFamily="18"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smtClean="0">
                <a:effectLst/>
              </a:rPr>
              <a:t>Eduque </a:t>
            </a:r>
            <a:r>
              <a:rPr lang="es-ES" dirty="0" smtClean="0">
                <a:effectLst/>
              </a:rPr>
              <a:t>a los jóvenes y al resto de las personas sobre las plantas nativas que son valiosas para las aves</a:t>
            </a:r>
            <a:r>
              <a:rPr lang="es-ES" baseline="0" dirty="0" smtClean="0">
                <a:effectLst/>
              </a:rPr>
              <a:t> </a:t>
            </a:r>
            <a:r>
              <a:rPr lang="es-ES" dirty="0" smtClean="0">
                <a:effectLst/>
              </a:rPr>
              <a:t>a través de un proyecto escolar. Pida que cada niño investigue sobre algunas plantas sugeridas y que se convierta en un experto de una especie. Cree viveros para donar plantas para proyectos de embellecimiento. Es especialmente bueno sembrar árboles que producen frutos que les encanten comer a los niños!</a:t>
            </a:r>
          </a:p>
        </p:txBody>
      </p:sp>
      <p:sp>
        <p:nvSpPr>
          <p:cNvPr id="4" name="Slide Number Placeholder 3"/>
          <p:cNvSpPr>
            <a:spLocks noGrp="1"/>
          </p:cNvSpPr>
          <p:nvPr>
            <p:ph type="sldNum" sz="quarter" idx="10"/>
          </p:nvPr>
        </p:nvSpPr>
        <p:spPr/>
        <p:txBody>
          <a:bodyPr/>
          <a:lstStyle/>
          <a:p>
            <a:fld id="{EAA02320-05D0-4A76-B95A-F04A39A5999C}" type="slidenum">
              <a:rPr lang="en-US" smtClean="0"/>
              <a:t>20</a:t>
            </a:fld>
            <a:endParaRPr lang="en-US"/>
          </a:p>
        </p:txBody>
      </p:sp>
    </p:spTree>
    <p:extLst>
      <p:ext uri="{BB962C8B-B14F-4D97-AF65-F5344CB8AC3E}">
        <p14:creationId xmlns:p14="http://schemas.microsoft.com/office/powerpoint/2010/main" val="23864633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s-ES" dirty="0" smtClean="0"/>
              <a:t>Recuerde, su patio también es un hábitat importante para muchas especies de aves. Usted puede mejorar su patio no sólo con la siembra de árboles, sino también añadiendo arbustos florecidos</a:t>
            </a:r>
            <a:r>
              <a:rPr lang="es-ES" baseline="0" dirty="0" smtClean="0"/>
              <a:t> y</a:t>
            </a:r>
            <a:r>
              <a:rPr lang="es-ES" dirty="0" smtClean="0"/>
              <a:t> lianas y usando hojas y restos vegetales para el mantillo. Al hacer esto, usted puede aumentar la diversidad de aves en su patio. El trabajo puede ser difícil y tedioso, pero el resultado final es un patio hermoso y ecléctico que ofrece alternativas para las necesidades de muchas especies de aves.</a:t>
            </a:r>
            <a:br>
              <a:rPr lang="es-ES" dirty="0" smtClean="0"/>
            </a:br>
            <a:endParaRPr lang="es-ES" dirty="0" smtClean="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s-ES" dirty="0" smtClean="0"/>
              <a:t>Comparta la información sobre la importancia de utilizar plantas nativas que son buenas para la fauna (aves, mariposas, etc.) con sus amigos y familiares y pregunte en su vivero local para llevar plantas nativas que favorezcan a las aves y la vida silvestre</a:t>
            </a:r>
            <a:r>
              <a:rPr lang="es-ES" baseline="0" dirty="0" smtClean="0"/>
              <a:t> en general. </a:t>
            </a:r>
            <a:endParaRPr lang="es-ES" dirty="0" smtClean="0"/>
          </a:p>
        </p:txBody>
      </p:sp>
      <p:sp>
        <p:nvSpPr>
          <p:cNvPr id="4" name="Slide Number Placeholder 3"/>
          <p:cNvSpPr>
            <a:spLocks noGrp="1"/>
          </p:cNvSpPr>
          <p:nvPr>
            <p:ph type="sldNum" sz="quarter" idx="10"/>
          </p:nvPr>
        </p:nvSpPr>
        <p:spPr/>
        <p:txBody>
          <a:bodyPr/>
          <a:lstStyle/>
          <a:p>
            <a:fld id="{EAA02320-05D0-4A76-B95A-F04A39A5999C}" type="slidenum">
              <a:rPr lang="en-US" smtClean="0"/>
              <a:t>21</a:t>
            </a:fld>
            <a:endParaRPr lang="en-US"/>
          </a:p>
        </p:txBody>
      </p:sp>
    </p:spTree>
    <p:extLst>
      <p:ext uri="{BB962C8B-B14F-4D97-AF65-F5344CB8AC3E}">
        <p14:creationId xmlns:p14="http://schemas.microsoft.com/office/powerpoint/2010/main" val="32054357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También puede agregar jardines a su patio para aumentar la belleza y diversidad de aves.</a:t>
            </a:r>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22</a:t>
            </a:fld>
            <a:endParaRPr lang="en-US"/>
          </a:p>
        </p:txBody>
      </p:sp>
    </p:spTree>
    <p:extLst>
      <p:ext uri="{BB962C8B-B14F-4D97-AF65-F5344CB8AC3E}">
        <p14:creationId xmlns:p14="http://schemas.microsoft.com/office/powerpoint/2010/main" val="11527553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s-ES" dirty="0" smtClean="0"/>
              <a:t>Hay muchos recursos en línea para ayudarle a crear un patio que sirva de hábitat para aves, mariposas y otros animales silvestres, por ejemplo el sitio web de la </a:t>
            </a:r>
            <a:r>
              <a:rPr lang="es-ES" dirty="0" err="1" smtClean="0"/>
              <a:t>National</a:t>
            </a:r>
            <a:r>
              <a:rPr lang="es-ES" dirty="0" smtClean="0"/>
              <a:t> </a:t>
            </a:r>
            <a:r>
              <a:rPr lang="es-ES" dirty="0" err="1" smtClean="0"/>
              <a:t>Wildlife</a:t>
            </a:r>
            <a:r>
              <a:rPr lang="es-ES" dirty="0" smtClean="0"/>
              <a:t> </a:t>
            </a:r>
            <a:r>
              <a:rPr lang="es-ES" dirty="0" err="1" smtClean="0"/>
              <a:t>Federation</a:t>
            </a:r>
            <a:r>
              <a:rPr lang="es-ES" dirty="0" smtClean="0"/>
              <a:t>,</a:t>
            </a:r>
            <a:r>
              <a:rPr lang="es-ES" baseline="0" dirty="0" smtClean="0"/>
              <a:t> que brinda mu</a:t>
            </a:r>
            <a:r>
              <a:rPr lang="es-ES" dirty="0" smtClean="0"/>
              <a:t>chos consejos de cómo transformar su patio.</a:t>
            </a:r>
          </a:p>
        </p:txBody>
      </p:sp>
      <p:sp>
        <p:nvSpPr>
          <p:cNvPr id="4" name="Slide Number Placeholder 3"/>
          <p:cNvSpPr>
            <a:spLocks noGrp="1"/>
          </p:cNvSpPr>
          <p:nvPr>
            <p:ph type="sldNum" sz="quarter" idx="10"/>
          </p:nvPr>
        </p:nvSpPr>
        <p:spPr/>
        <p:txBody>
          <a:bodyPr/>
          <a:lstStyle/>
          <a:p>
            <a:fld id="{EAA02320-05D0-4A76-B95A-F04A39A5999C}" type="slidenum">
              <a:rPr lang="en-US" smtClean="0"/>
              <a:t>23</a:t>
            </a:fld>
            <a:endParaRPr lang="en-US"/>
          </a:p>
        </p:txBody>
      </p:sp>
    </p:spTree>
    <p:extLst>
      <p:ext uri="{BB962C8B-B14F-4D97-AF65-F5344CB8AC3E}">
        <p14:creationId xmlns:p14="http://schemas.microsoft.com/office/powerpoint/2010/main" val="32331778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latin typeface="Times New Roman" panose="02020603050405020304" pitchFamily="18" charset="0"/>
                <a:ea typeface="+mn-ea"/>
                <a:cs typeface="+mn-cs"/>
              </a:rPr>
              <a:t>Proporcione una fuente de agua en su jardín para los pájaros para beber y bañarse. Como se mencionó antes, las fuentes de agua dulce son a menudo escasea en muchos países del Caribe, particularmente durante la estación seca o las sequías y las aves pueden tener dificultades para encontrar suficiente agua para beber.</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latin typeface="Times New Roman" panose="02020603050405020304" pitchFamily="18"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latin typeface="Times New Roman" panose="02020603050405020304" pitchFamily="18" charset="0"/>
                <a:ea typeface="+mn-ea"/>
                <a:cs typeface="+mn-cs"/>
              </a:rPr>
              <a:t>Tener un pequeño estanque en su patio, un baño para aves, o simplemente poner un plato de agua poco profunda en su patio atraerá pájaros y ayudarlos. Proporcionar un fino rocío de agua de una manguera por una pequeña parte del día para que los pájaros se bañen y la beban puede realmente ayudar a las aves, por no hablar de la ventaja añadida de poder disfrutar verlas. Pero si usted tiene un baño para aves, asegúrese de cambiar el agua regularmente para que no se convierta en una fábrica de mosquitos.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24</a:t>
            </a:fld>
            <a:endParaRPr lang="en-US"/>
          </a:p>
        </p:txBody>
      </p:sp>
    </p:spTree>
    <p:extLst>
      <p:ext uri="{BB962C8B-B14F-4D97-AF65-F5344CB8AC3E}">
        <p14:creationId xmlns:p14="http://schemas.microsoft.com/office/powerpoint/2010/main" val="29889172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s-ES" sz="1200" kern="1200" baseline="0" noProof="0" dirty="0" smtClean="0">
                <a:solidFill>
                  <a:schemeClr val="tx1"/>
                </a:solidFill>
                <a:latin typeface="Times New Roman" panose="02020603050405020304" pitchFamily="18" charset="0"/>
                <a:ea typeface="+mn-ea"/>
                <a:cs typeface="+mn-cs"/>
              </a:rPr>
              <a:t>La eliminación de plantas invasoras de su jardín (o de un área natural) es de gran ayuda ya que desplazar a otras especies nativas y la diversidad de aves podría disminuir. Por ejemplo, la casuarinas (pino australiano), árboles brasileños pimienta y </a:t>
            </a:r>
            <a:r>
              <a:rPr lang="es-ES" sz="1200" kern="1200" baseline="0" noProof="0" dirty="0" err="1" smtClean="0">
                <a:solidFill>
                  <a:schemeClr val="tx1"/>
                </a:solidFill>
                <a:latin typeface="Times New Roman" panose="02020603050405020304" pitchFamily="18" charset="0"/>
                <a:ea typeface="+mn-ea"/>
                <a:cs typeface="+mn-cs"/>
              </a:rPr>
              <a:t>Malaleuca</a:t>
            </a:r>
            <a:r>
              <a:rPr lang="es-ES" sz="1200" kern="1200" baseline="0" noProof="0" dirty="0" smtClean="0">
                <a:solidFill>
                  <a:schemeClr val="tx1"/>
                </a:solidFill>
                <a:latin typeface="Times New Roman" panose="02020603050405020304" pitchFamily="18" charset="0"/>
                <a:ea typeface="+mn-ea"/>
                <a:cs typeface="+mn-cs"/>
              </a:rPr>
              <a:t> en las Bahamas - Si elimina estas especies, entonces aumentará la biodiversidad.</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s-ES" sz="1200" kern="1200" baseline="0" noProof="0" dirty="0" smtClean="0">
              <a:solidFill>
                <a:schemeClr val="tx1"/>
              </a:solidFill>
              <a:latin typeface="Times New Roman" panose="02020603050405020304" pitchFamily="18" charset="0"/>
              <a:ea typeface="+mn-ea"/>
              <a:cs typeface="+mn-cs"/>
            </a:endParaRP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s-ES" sz="1200" kern="1200" baseline="0" noProof="0" dirty="0" smtClean="0">
                <a:solidFill>
                  <a:schemeClr val="tx1"/>
                </a:solidFill>
                <a:latin typeface="Times New Roman" panose="02020603050405020304" pitchFamily="18" charset="0"/>
                <a:ea typeface="+mn-ea"/>
                <a:cs typeface="+mn-cs"/>
              </a:rPr>
              <a:t>Brinde su tiempo como voluntario para ayudar en algún </a:t>
            </a:r>
            <a:r>
              <a:rPr lang="es-ES" sz="1200" b="1" kern="1200" baseline="0" noProof="0" dirty="0" smtClean="0">
                <a:solidFill>
                  <a:schemeClr val="tx1"/>
                </a:solidFill>
                <a:latin typeface="Times New Roman" panose="02020603050405020304" pitchFamily="18" charset="0"/>
                <a:ea typeface="+mn-ea"/>
                <a:cs typeface="+mn-cs"/>
              </a:rPr>
              <a:t>proyecto para eliminar las especies invasoras dañinas </a:t>
            </a:r>
            <a:r>
              <a:rPr lang="es-ES" sz="1200" kern="1200" baseline="0" noProof="0" dirty="0" smtClean="0">
                <a:solidFill>
                  <a:schemeClr val="tx1"/>
                </a:solidFill>
                <a:latin typeface="Times New Roman" panose="02020603050405020304" pitchFamily="18" charset="0"/>
                <a:ea typeface="+mn-ea"/>
                <a:cs typeface="+mn-cs"/>
              </a:rPr>
              <a:t>(aquellas que han sido introducidas -como la casuarina) y han ido desplazando del hábitat a las especies nativas.</a:t>
            </a:r>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25</a:t>
            </a:fld>
            <a:endParaRPr lang="en-US"/>
          </a:p>
        </p:txBody>
      </p:sp>
    </p:spTree>
    <p:extLst>
      <p:ext uri="{BB962C8B-B14F-4D97-AF65-F5344CB8AC3E}">
        <p14:creationId xmlns:p14="http://schemas.microsoft.com/office/powerpoint/2010/main" val="30851969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s-ES" sz="1200" kern="1200" noProof="0" dirty="0" smtClean="0">
                <a:solidFill>
                  <a:schemeClr val="tx1"/>
                </a:solidFill>
                <a:latin typeface="Times New Roman" panose="02020603050405020304" pitchFamily="18" charset="0"/>
                <a:ea typeface="+mn-ea"/>
                <a:cs typeface="+mn-cs"/>
              </a:rPr>
              <a:t>Involúcrese en </a:t>
            </a:r>
            <a:r>
              <a:rPr lang="es-ES" sz="1200" b="1" kern="1200" noProof="0" dirty="0" smtClean="0">
                <a:solidFill>
                  <a:schemeClr val="tx1"/>
                </a:solidFill>
                <a:latin typeface="Times New Roman" panose="02020603050405020304" pitchFamily="18" charset="0"/>
                <a:ea typeface="+mn-ea"/>
                <a:cs typeface="+mn-cs"/>
              </a:rPr>
              <a:t>proyectos comunitarios de restauración</a:t>
            </a:r>
            <a:r>
              <a:rPr lang="es-ES" sz="1200" b="0" kern="1200" noProof="0" dirty="0" smtClean="0">
                <a:solidFill>
                  <a:schemeClr val="tx1"/>
                </a:solidFill>
                <a:latin typeface="Times New Roman" panose="02020603050405020304" pitchFamily="18" charset="0"/>
                <a:ea typeface="+mn-ea"/>
                <a:cs typeface="+mn-cs"/>
              </a:rPr>
              <a:t>, como por ejemplo la limpieza de un humedal local, una playa u otro hábitat que haya sido degradado</a:t>
            </a:r>
            <a:r>
              <a:rPr lang="es-ES" sz="1200" b="0" kern="1200" baseline="0" noProof="0" dirty="0" smtClean="0">
                <a:solidFill>
                  <a:schemeClr val="tx1"/>
                </a:solidFill>
                <a:latin typeface="Times New Roman" panose="02020603050405020304" pitchFamily="18" charset="0"/>
                <a:ea typeface="+mn-ea"/>
                <a:cs typeface="+mn-cs"/>
              </a:rPr>
              <a:t> con restos y basuras. Este es un gran proyecto para el Festival de Aves Endémicas del Caribe –primavera, el Día Internacional de las Aves Migratorias –otoño, el Día Mundial de los Humedales (2 de febrero), el Día de la Tierra (22 de abril) o el Día Internacional de la Limpieza de las Costas (septiembre).</a:t>
            </a:r>
            <a:endParaRPr lang="es-ES" sz="1200" b="1" kern="1200" noProof="0" dirty="0" smtClean="0">
              <a:solidFill>
                <a:schemeClr val="tx1"/>
              </a:solidFill>
              <a:latin typeface="Times New Roman" panose="02020603050405020304" pitchFamily="18" charset="0"/>
              <a:ea typeface="+mn-ea"/>
              <a:cs typeface="+mn-cs"/>
            </a:endParaRPr>
          </a:p>
        </p:txBody>
      </p:sp>
      <p:sp>
        <p:nvSpPr>
          <p:cNvPr id="4" name="Slide Number Placeholder 3"/>
          <p:cNvSpPr>
            <a:spLocks noGrp="1"/>
          </p:cNvSpPr>
          <p:nvPr>
            <p:ph type="sldNum" sz="quarter" idx="10"/>
          </p:nvPr>
        </p:nvSpPr>
        <p:spPr/>
        <p:txBody>
          <a:bodyPr/>
          <a:lstStyle/>
          <a:p>
            <a:fld id="{EAA02320-05D0-4A76-B95A-F04A39A5999C}" type="slidenum">
              <a:rPr lang="en-US" smtClean="0"/>
              <a:t>26</a:t>
            </a:fld>
            <a:endParaRPr lang="en-US"/>
          </a:p>
        </p:txBody>
      </p:sp>
    </p:spTree>
    <p:extLst>
      <p:ext uri="{BB962C8B-B14F-4D97-AF65-F5344CB8AC3E}">
        <p14:creationId xmlns:p14="http://schemas.microsoft.com/office/powerpoint/2010/main" val="33959433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s-ES" noProof="0" dirty="0" smtClean="0"/>
              <a:t>Existen muchas organizaciones e instituciones</a:t>
            </a:r>
            <a:r>
              <a:rPr lang="es-ES" baseline="0" noProof="0" dirty="0" smtClean="0"/>
              <a:t> increíbles en el Caribe que están dedicadas a preservar ecosistemas y hábitats muy valiosos –sólo unos pocos están citados aquí. Trabajando con ellos, usted ayuda a conservar hábitats muy importantes y que muchas especies de aves endémicas y otros animales necesitan para sobrevivir. Por favor, apoye a los grupos ambientales locales en su área. Recuerde, el apoyo no siempre tiene que ser financiero. Usted puede ofrecerse como voluntario para ayudar en la limpieza y otros trabajos de participación comunitaria que incrementen la concientización sobre el medio ambiente.</a:t>
            </a:r>
            <a:endParaRPr lang="es-ES" noProof="0" dirty="0" smtClean="0"/>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27</a:t>
            </a:fld>
            <a:endParaRPr lang="en-US"/>
          </a:p>
        </p:txBody>
      </p:sp>
    </p:spTree>
    <p:extLst>
      <p:ext uri="{BB962C8B-B14F-4D97-AF65-F5344CB8AC3E}">
        <p14:creationId xmlns:p14="http://schemas.microsoft.com/office/powerpoint/2010/main" val="20172599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dirty="0" smtClean="0"/>
              <a:t>Panelistas invitados: Dr. </a:t>
            </a:r>
            <a:r>
              <a:rPr lang="es-ES" sz="1200" dirty="0" err="1" smtClean="0"/>
              <a:t>Joe</a:t>
            </a:r>
            <a:r>
              <a:rPr lang="es-ES" sz="1200" dirty="0" smtClean="0"/>
              <a:t> </a:t>
            </a:r>
            <a:r>
              <a:rPr lang="es-ES" sz="1200" dirty="0" err="1" smtClean="0"/>
              <a:t>Wunderle</a:t>
            </a:r>
            <a:r>
              <a:rPr lang="es-ES" sz="1200" dirty="0" smtClean="0"/>
              <a:t> y el Sr. Pericles </a:t>
            </a:r>
            <a:r>
              <a:rPr lang="es-ES" sz="1200" dirty="0" err="1" smtClean="0"/>
              <a:t>Maillis</a:t>
            </a:r>
            <a:r>
              <a:rPr lang="es-ES" sz="1200" dirty="0" smtClean="0"/>
              <a:t> comparten su información sobre las plantas nativas de aves.</a:t>
            </a:r>
          </a:p>
          <a:p>
            <a:endParaRPr lang="es-ES" sz="1200" dirty="0" smtClean="0"/>
          </a:p>
          <a:p>
            <a:r>
              <a:rPr lang="es-ES" sz="1200" b="1" dirty="0" smtClean="0"/>
              <a:t>Dr. </a:t>
            </a:r>
            <a:r>
              <a:rPr lang="es-ES" sz="1200" b="1" dirty="0" err="1" smtClean="0"/>
              <a:t>Joe</a:t>
            </a:r>
            <a:r>
              <a:rPr lang="es-ES" sz="1200" b="1" dirty="0" smtClean="0"/>
              <a:t> </a:t>
            </a:r>
            <a:r>
              <a:rPr lang="es-ES" sz="1200" b="1" dirty="0" err="1" smtClean="0"/>
              <a:t>Wunderle</a:t>
            </a:r>
            <a:r>
              <a:rPr lang="es-ES" sz="1200" b="1" dirty="0" smtClean="0"/>
              <a:t> </a:t>
            </a:r>
            <a:r>
              <a:rPr lang="es-ES" sz="1200" dirty="0" smtClean="0"/>
              <a:t>ha pasado más de 30 años realizando investigación en el  campo de las aves y dedicado a</a:t>
            </a:r>
            <a:r>
              <a:rPr lang="es-ES" sz="1200" baseline="0" dirty="0" smtClean="0"/>
              <a:t> </a:t>
            </a:r>
            <a:r>
              <a:rPr lang="es-ES" sz="1200" dirty="0" smtClean="0"/>
              <a:t>la enseñanza en todo el Caribe, incluyendo  seis años en Granada y las Granadinas antes de mudarse a Puerto Rico. Él enseñó zoología en la Universidad de Puerto Rico durante ocho años antes de unirse al Instituto Internacional de Dasonomía Tropical del Servicio Forestal de los Estados Unidos también en Puerto Rico. Su investigación se centra en el campo de las aves migratorias y su conservación en el Caribe,.</a:t>
            </a:r>
            <a:r>
              <a:rPr lang="es-ES" sz="1200" baseline="0" dirty="0" smtClean="0"/>
              <a:t> E</a:t>
            </a:r>
            <a:r>
              <a:rPr lang="es-ES" sz="1200" dirty="0" smtClean="0"/>
              <a:t>n los últimos diez años ha concentrado sus estudios de campo en las Bahamas, donde él y sus colaboradores han estudiado la  reinita de </a:t>
            </a:r>
            <a:r>
              <a:rPr lang="es-ES" sz="1200" dirty="0" err="1" smtClean="0"/>
              <a:t>Kirtland</a:t>
            </a:r>
            <a:r>
              <a:rPr lang="es-ES" sz="1200" dirty="0" smtClean="0"/>
              <a:t>  (</a:t>
            </a:r>
            <a:r>
              <a:rPr lang="en-US" sz="1200" b="0" i="1" kern="1200" dirty="0" err="1" smtClean="0">
                <a:solidFill>
                  <a:srgbClr val="000000"/>
                </a:solidFill>
                <a:effectLst/>
                <a:latin typeface="Times New Roman" panose="02020603050405020304" pitchFamily="18" charset="0"/>
                <a:ea typeface="+mn-ea"/>
                <a:cs typeface="+mn-cs"/>
              </a:rPr>
              <a:t>Setophaga</a:t>
            </a:r>
            <a:r>
              <a:rPr lang="en-US" sz="1200" b="0" i="1" kern="1200" dirty="0" smtClean="0">
                <a:solidFill>
                  <a:srgbClr val="000000"/>
                </a:solidFill>
                <a:effectLst/>
                <a:latin typeface="Times New Roman" panose="02020603050405020304" pitchFamily="18" charset="0"/>
                <a:ea typeface="+mn-ea"/>
                <a:cs typeface="+mn-cs"/>
              </a:rPr>
              <a:t> </a:t>
            </a:r>
            <a:r>
              <a:rPr lang="en-US" sz="1200" b="0" i="1" kern="1200" dirty="0" err="1" smtClean="0">
                <a:solidFill>
                  <a:srgbClr val="000000"/>
                </a:solidFill>
                <a:effectLst/>
                <a:latin typeface="Times New Roman" panose="02020603050405020304" pitchFamily="18" charset="0"/>
                <a:ea typeface="+mn-ea"/>
                <a:cs typeface="+mn-cs"/>
              </a:rPr>
              <a:t>kirtlandii</a:t>
            </a:r>
            <a:r>
              <a:rPr lang="en-US" sz="1200" b="0" i="1" kern="1200" dirty="0" smtClean="0">
                <a:solidFill>
                  <a:srgbClr val="000000"/>
                </a:solidFill>
                <a:effectLst/>
                <a:latin typeface="Times New Roman" panose="02020603050405020304" pitchFamily="18" charset="0"/>
                <a:ea typeface="+mn-ea"/>
                <a:cs typeface="+mn-cs"/>
              </a:rPr>
              <a:t>)</a:t>
            </a:r>
            <a:r>
              <a:rPr lang="es-ES" sz="1200" dirty="0" smtClean="0"/>
              <a:t> una especie migratoria en peligro de extinción y su hábitat de invierno.</a:t>
            </a:r>
          </a:p>
          <a:p>
            <a:endParaRPr lang="es-ES" sz="1200" dirty="0" smtClean="0"/>
          </a:p>
          <a:p>
            <a:r>
              <a:rPr lang="es-ES" sz="1200" b="1" dirty="0" smtClean="0"/>
              <a:t>Sr. Pericles </a:t>
            </a:r>
            <a:r>
              <a:rPr lang="es-ES" sz="1200" b="1" dirty="0" err="1" smtClean="0"/>
              <a:t>Maillis</a:t>
            </a:r>
            <a:r>
              <a:rPr lang="es-ES" sz="1200" b="1" dirty="0" smtClean="0"/>
              <a:t> </a:t>
            </a:r>
            <a:r>
              <a:rPr lang="es-ES" sz="1200" dirty="0" smtClean="0"/>
              <a:t>combina una distinguida carrera como abogado de alto nivel en la práctica privada con una pasión por la agricultura, la pesca y actividades al aire libre, tales como la jardinería y el paisajismo con plantas nativas. Un conservacionista experimentado y ex Presidente de Bahamas </a:t>
            </a:r>
            <a:r>
              <a:rPr lang="es-ES" sz="1200" dirty="0" err="1" smtClean="0"/>
              <a:t>National</a:t>
            </a:r>
            <a:r>
              <a:rPr lang="es-ES" sz="1200" dirty="0" smtClean="0"/>
              <a:t> Trust, es un firme defensor del uso racional y sostenible de los recursos naturales de las Bahamas. Él es un botánico autodidacta con muchos años de experiencia práctica y ha trabajado en numerosos proyectos de investigación y restauración de la flora y fauna de Bahamas en los últimos años.</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28</a:t>
            </a:fld>
            <a:endParaRPr lang="en-US"/>
          </a:p>
        </p:txBody>
      </p:sp>
    </p:spTree>
    <p:extLst>
      <p:ext uri="{BB962C8B-B14F-4D97-AF65-F5344CB8AC3E}">
        <p14:creationId xmlns:p14="http://schemas.microsoft.com/office/powerpoint/2010/main" val="6159301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PR" sz="1200" dirty="0" smtClean="0">
                <a:effectLst/>
                <a:latin typeface="Calibri" panose="020F0502020204030204" pitchFamily="34" charset="0"/>
                <a:ea typeface="Calibri" panose="020F0502020204030204" pitchFamily="34" charset="0"/>
                <a:cs typeface="Times New Roman" panose="02020603050405020304" pitchFamily="18" charset="0"/>
              </a:rPr>
              <a:t>Pericles comentarios: Lo que pasa con la necesidad de restaurar los patios es recordar que en la naturaleza, antes que el hombre comenzó todo este desarrollo y interfería con la naturaleza, las aves migratorias y sus aves locales tenían vastas áreas forestales que presentó todo lo que habló antes: refugio , comida y agua. Había comida para los comedores de frutas, insectos y comedores de néctar.</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PR" sz="12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PR" sz="1200" dirty="0" smtClean="0">
                <a:effectLst/>
                <a:latin typeface="Calibri" panose="020F0502020204030204" pitchFamily="34" charset="0"/>
                <a:ea typeface="Calibri" panose="020F0502020204030204" pitchFamily="34" charset="0"/>
                <a:cs typeface="Times New Roman" panose="02020603050405020304" pitchFamily="18" charset="0"/>
              </a:rPr>
              <a:t>Sin embargo construimos ciudades y suburbios para siempre expandido a áreas naturales y, a veces sucede durante la noche y por lo que las aves están regresando a la cruda desierto y paisajes desecados con urbanizaciones sin árboles, por lo que ahora estamos hablando sobre el proceso de mitigar y aliviar hacer Patios traseros un lugar hermoso feliz de nuevo para las personas, así como para las aves.</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PR" sz="12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PR" sz="1200" dirty="0" smtClean="0">
                <a:effectLst/>
                <a:latin typeface="Calibri" panose="020F0502020204030204" pitchFamily="34" charset="0"/>
                <a:ea typeface="Calibri" panose="020F0502020204030204" pitchFamily="34" charset="0"/>
                <a:cs typeface="Times New Roman" panose="02020603050405020304" pitchFamily="18" charset="0"/>
              </a:rPr>
              <a:t>Si no vamos de nuevo en nuestros patios y plantar árboles para nosotros mismos y para las aves, entonces esa parte de la Tierra deja de ser de algún valor para las aves y los espacios naturales pueden estar demasiado lejos. Sus relojes internos podrían ser tan dependientes de determinadas zonas, que antes de que puedan ir a buscar nuevas áreas y hábitats perecen de hambre o sed. Algunas aves migratorias llegan a tierra tan agotado literalmente al final de su resistencia que necesitan comida y agua rápidamente! Si hay un huracán que viene a continuación, que necesitan matorrales y refugio.</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29</a:t>
            </a:fld>
            <a:endParaRPr lang="en-US"/>
          </a:p>
        </p:txBody>
      </p:sp>
    </p:spTree>
    <p:extLst>
      <p:ext uri="{BB962C8B-B14F-4D97-AF65-F5344CB8AC3E}">
        <p14:creationId xmlns:p14="http://schemas.microsoft.com/office/powerpoint/2010/main" val="3312924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¿Qué es la migración de las aves? Es el movimiento estacional de las aves de una zona geográfica a otra. Algunas aves vuelan miles de millas cada año para llegar a las zonas necesarias para que pueda sobrevivir. Un buen ejemplo es el Ártico </a:t>
            </a:r>
            <a:r>
              <a:rPr lang="es-ES" dirty="0" err="1" smtClean="0"/>
              <a:t>Tern</a:t>
            </a:r>
            <a:r>
              <a:rPr lang="es-ES" dirty="0" smtClean="0"/>
              <a:t>, un pájaro que vuela a más de 30.000 millas cada año! Este campeón de migrantes razas en el Ártico y vuela todo el camino a la Antártida para pasar el invierno.</a:t>
            </a:r>
          </a:p>
          <a:p>
            <a:endParaRPr lang="es-ES" dirty="0" smtClean="0"/>
          </a:p>
          <a:p>
            <a:r>
              <a:rPr lang="es-ES" dirty="0" smtClean="0"/>
              <a:t>Hay tres tipos de migraciones: distancias, Mediano y Largo Corto</a:t>
            </a:r>
          </a:p>
          <a:p>
            <a:r>
              <a:rPr lang="es-ES" dirty="0" smtClean="0"/>
              <a:t>En el Caribe tenemos 2 migraciones:</a:t>
            </a:r>
          </a:p>
          <a:p>
            <a:r>
              <a:rPr lang="es-ES" dirty="0" smtClean="0"/>
              <a:t>Migrantes de verano - Pájaros que vuelan hacia el norte en los meses de primavera</a:t>
            </a:r>
          </a:p>
          <a:p>
            <a:r>
              <a:rPr lang="es-ES" dirty="0" smtClean="0"/>
              <a:t>Migrantes del norte - los que vuelan hacia el sur en los meses de otoño</a:t>
            </a:r>
          </a:p>
          <a:p>
            <a:endParaRPr lang="es-ES" dirty="0" smtClean="0"/>
          </a:p>
          <a:p>
            <a:r>
              <a:rPr lang="es-ES" dirty="0" smtClean="0"/>
              <a:t>En este momento estamos en el período de migración de otoño.</a:t>
            </a:r>
          </a:p>
          <a:p>
            <a:endParaRPr lang="es-ES" dirty="0" smtClean="0"/>
          </a:p>
          <a:p>
            <a:r>
              <a:rPr lang="es-ES" dirty="0" smtClean="0"/>
              <a:t>Hay dos razones principales para la migración. Uno de ellos es la comida. Cuando las estaciones cambian en el norte frío, la comida puede llegar a ser escaso y si las aves no se movieron a otro lugar se puede morir de hambre.</a:t>
            </a:r>
          </a:p>
          <a:p>
            <a:endParaRPr lang="es-ES" dirty="0" smtClean="0"/>
          </a:p>
          <a:p>
            <a:r>
              <a:rPr lang="es-ES" dirty="0" smtClean="0"/>
              <a:t>Otra razón es para producir descendencia. Pájaros de bebé necesitan mucha comida para el desarrollo, para que los padres por lo general ponen huevos durante la época del año y los lugares donde la comida es fácilmente disponible. Esto es por lo general durante los meses de primavera y verano. Después de la helada del invierno se derrite, las nuevas hojas frescas comienzan a crecer y aumenta la actividad de insectos de forma espectacular ... la abundancia de alimentos proporciona la energía que se necesita para las hembras para poner sus huevos y criar pollos.</a:t>
            </a:r>
            <a:endParaRPr lang="en-US" dirty="0"/>
          </a:p>
        </p:txBody>
      </p:sp>
      <p:sp>
        <p:nvSpPr>
          <p:cNvPr id="4" name="Slide Number Placeholder 3"/>
          <p:cNvSpPr>
            <a:spLocks noGrp="1"/>
          </p:cNvSpPr>
          <p:nvPr>
            <p:ph type="sldNum" sz="quarter" idx="10"/>
          </p:nvPr>
        </p:nvSpPr>
        <p:spPr/>
        <p:txBody>
          <a:bodyPr/>
          <a:lstStyle/>
          <a:p>
            <a:fld id="{6354292A-8226-4482-B780-AC3395284D9F}" type="slidenum">
              <a:rPr lang="en-US" smtClean="0"/>
              <a:t>3</a:t>
            </a:fld>
            <a:endParaRPr lang="en-US"/>
          </a:p>
        </p:txBody>
      </p:sp>
    </p:spTree>
    <p:extLst>
      <p:ext uri="{BB962C8B-B14F-4D97-AF65-F5344CB8AC3E}">
        <p14:creationId xmlns:p14="http://schemas.microsoft.com/office/powerpoint/2010/main" val="38751925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VE" sz="1200" kern="1200" dirty="0" smtClean="0">
                <a:solidFill>
                  <a:srgbClr val="000000"/>
                </a:solidFill>
                <a:effectLst/>
                <a:latin typeface="Times New Roman" panose="02020603050405020304" pitchFamily="18" charset="0"/>
                <a:ea typeface="+mn-ea"/>
                <a:cs typeface="+mn-cs"/>
              </a:rPr>
              <a:t>Así que cualquier cosa que podamos hacer para sembrar las necesidades básicas en áreas donde los seres humanos las están arruinando, deberíamos hacerla. Así que hagamos lo que podamos para que nuestros jardines sean "hábitats de patio" ¡Eso es lo más importante! </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 </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Un ave no va a tratar a su jardín como su único ecosistema, pero va a pasar de un árbol o jardín a otro a través de límites y cercas. Individualmente tenemos que trabajar, como los vecindarios y los ayuntamientos para tratar de hacer las zonas urbanas y suburbios tan verdes como podamos. Si lo hacemos, entonces tendremos la alegría de ver a estas aves justo entre nosotros. Para ser poéticos "¡Es una alegría para siempre!”</a:t>
            </a:r>
            <a:endParaRPr lang="en-US" sz="1200" kern="1200" dirty="0" smtClean="0">
              <a:solidFill>
                <a:srgbClr val="000000"/>
              </a:solidFill>
              <a:effectLst/>
              <a:latin typeface="Times New Roman" panose="02020603050405020304" pitchFamily="18" charset="0"/>
              <a:ea typeface="+mn-ea"/>
              <a:cs typeface="+mn-cs"/>
            </a:endParaRPr>
          </a:p>
          <a:p>
            <a:endParaRPr lang="en-US" sz="1200" kern="1200" dirty="0" smtClean="0">
              <a:solidFill>
                <a:srgbClr val="000000"/>
              </a:solidFill>
              <a:effectLst/>
              <a:latin typeface="Times New Roman" panose="02020603050405020304" pitchFamily="18" charset="0"/>
              <a:ea typeface="+mn-ea"/>
              <a:cs typeface="+mn-cs"/>
            </a:endParaRPr>
          </a:p>
        </p:txBody>
      </p:sp>
      <p:sp>
        <p:nvSpPr>
          <p:cNvPr id="4" name="Slide Number Placeholder 3"/>
          <p:cNvSpPr>
            <a:spLocks noGrp="1"/>
          </p:cNvSpPr>
          <p:nvPr>
            <p:ph type="sldNum" sz="quarter" idx="10"/>
          </p:nvPr>
        </p:nvSpPr>
        <p:spPr/>
        <p:txBody>
          <a:bodyPr/>
          <a:lstStyle/>
          <a:p>
            <a:fld id="{EAA02320-05D0-4A76-B95A-F04A39A5999C}" type="slidenum">
              <a:rPr lang="en-US" smtClean="0"/>
              <a:t>30</a:t>
            </a:fld>
            <a:endParaRPr lang="en-US"/>
          </a:p>
        </p:txBody>
      </p:sp>
    </p:spTree>
    <p:extLst>
      <p:ext uri="{BB962C8B-B14F-4D97-AF65-F5344CB8AC3E}">
        <p14:creationId xmlns:p14="http://schemas.microsoft.com/office/powerpoint/2010/main" val="26997183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VE" sz="1200" kern="1200" dirty="0" smtClean="0">
                <a:solidFill>
                  <a:srgbClr val="000000"/>
                </a:solidFill>
                <a:effectLst/>
                <a:latin typeface="Times New Roman" panose="02020603050405020304" pitchFamily="18" charset="0"/>
                <a:ea typeface="+mn-ea"/>
                <a:cs typeface="+mn-cs"/>
              </a:rPr>
              <a:t>La ventaja de la planta nativa es que está adaptada a la localidad, está adaptada climáticamente. En el norte, cuando llega el invierno, los árboles pierden sus hojas y el suelo está congelado y esto es un dispositivo de ahorro de agua. Aquí nuestros árboles nativos se adaptan a las sequías extremas, períodos extremos de inundaciones y pierden sus hojas en el momento adecuado, cuando el suelo está tan seco que ni las rocas no tienen humedad. Les ayuda a mantenerse vivas sin tener que utilizar la cara agua de la ciudad y hay también cosas más sutiles.</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 </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Las aves y otros organismos están adaptados, una de las razones más fuertes para el uso de especies nativas.</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 </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Los árboles nativos atraen insectos nativos y algunas de nuestras aves son insectívoras. También la química en algunas hojas nativas es un fertilizante para ellas mismas. La caoba antillana es una "fábrica de hierro". Puede romper las hojas y ponerlas alrededor de árboles frutales como la carambola (fruta de estrella), que tiene una alta necesidad de hierro. Las hojas de árbol veneno son ricas en manganeso. Esto es un área de la ciencia que aún no ha sido explorada completamente por nosotros. Usted tiene belleza y árboles que se han adaptado y cada vez que planta un árbol nativo restablecerá perfectamente que la tierra nativa.</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 </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Otra razón para usar especies nativas es mantener un patrimonio cultural. Muchas de estas especies nativas fueron utilizadas con fines medicinales y para infusiones. Una gran parte de nuestro conocimiento de las plantas medicinales está desapareciendo. La gente se muda a los suburbios y se vuelve más urbanizada. La razón para preservar nuestras especies nativas es preservar nuestra cultura nativa del Caribe.</a:t>
            </a:r>
            <a:endParaRPr lang="en-US" sz="1200" kern="1200" dirty="0" smtClean="0">
              <a:solidFill>
                <a:srgbClr val="000000"/>
              </a:solidFill>
              <a:effectLst/>
              <a:latin typeface="Times New Roman" panose="02020603050405020304" pitchFamily="18"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31</a:t>
            </a:fld>
            <a:endParaRPr lang="en-US"/>
          </a:p>
        </p:txBody>
      </p:sp>
    </p:spTree>
    <p:extLst>
      <p:ext uri="{BB962C8B-B14F-4D97-AF65-F5344CB8AC3E}">
        <p14:creationId xmlns:p14="http://schemas.microsoft.com/office/powerpoint/2010/main" val="13888718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s-VE" sz="1200" kern="1200" dirty="0" smtClean="0">
                <a:solidFill>
                  <a:srgbClr val="000000"/>
                </a:solidFill>
                <a:effectLst/>
                <a:latin typeface="Times New Roman" panose="02020603050405020304" pitchFamily="18" charset="0"/>
                <a:ea typeface="+mn-ea"/>
                <a:cs typeface="+mn-cs"/>
              </a:rPr>
              <a:t>Una de las razones por la que debemos tener cuidado con las especies exóticas, en particular aquellas que se llaman exóticas invasoras, es porque pueden escapar de nuestros patios y jardines y colonizar hábitats naturales. Algunas de estas especies exóticas son muy invasivas, piense en la casuarina (pino australiano), por ejemplo. Pueden invadir completamente un lugar de manera que los organismos nativos no pueden usarlo, las plantas nativas pueden crecer bajo una casuarina. Lo mismo con la lucina o frijol jumbee, pueden invadir sitios para las aves. Si las sembramos en nuestro jardín o se nos escapan de nuestro jardín pueden moverse hacia el medio natural y convertirse en una amenaza.</a:t>
            </a:r>
            <a:endParaRPr lang="en-US" sz="1200" kern="1200" dirty="0" smtClean="0">
              <a:solidFill>
                <a:srgbClr val="000000"/>
              </a:solidFill>
              <a:effectLst/>
              <a:latin typeface="Times New Roman" panose="02020603050405020304" pitchFamily="18"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32</a:t>
            </a:fld>
            <a:endParaRPr lang="en-US"/>
          </a:p>
        </p:txBody>
      </p:sp>
    </p:spTree>
    <p:extLst>
      <p:ext uri="{BB962C8B-B14F-4D97-AF65-F5344CB8AC3E}">
        <p14:creationId xmlns:p14="http://schemas.microsoft.com/office/powerpoint/2010/main" val="13551681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s-VE" sz="1200" kern="1200" dirty="0" smtClean="0">
                <a:solidFill>
                  <a:srgbClr val="000000"/>
                </a:solidFill>
                <a:effectLst/>
                <a:latin typeface="Times New Roman" panose="02020603050405020304" pitchFamily="18" charset="0"/>
                <a:ea typeface="+mn-ea"/>
                <a:cs typeface="+mn-cs"/>
              </a:rPr>
              <a:t>Comentario de Joe Wunderle: Es difícil elegir una lista top 10 de las plantas nativas, pero aquí está la lista de plantas que no sólo crecen bien en las Bahamas, sino que también crecen bien en el Caribe. Me he centrado en el Caribe occidental, principalmente en las llanuras costeras.</a:t>
            </a:r>
            <a:endParaRPr lang="en-US" sz="1200" kern="1200" dirty="0" smtClean="0">
              <a:solidFill>
                <a:srgbClr val="000000"/>
              </a:solidFill>
              <a:effectLst/>
              <a:latin typeface="Times New Roman" panose="02020603050405020304" pitchFamily="18"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33</a:t>
            </a:fld>
            <a:endParaRPr lang="en-US"/>
          </a:p>
        </p:txBody>
      </p:sp>
    </p:spTree>
    <p:extLst>
      <p:ext uri="{BB962C8B-B14F-4D97-AF65-F5344CB8AC3E}">
        <p14:creationId xmlns:p14="http://schemas.microsoft.com/office/powerpoint/2010/main" val="23990689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VE" sz="1200" kern="1200" dirty="0" smtClean="0">
                <a:solidFill>
                  <a:srgbClr val="000000"/>
                </a:solidFill>
                <a:effectLst/>
                <a:latin typeface="Times New Roman" panose="02020603050405020304" pitchFamily="18" charset="0"/>
                <a:ea typeface="+mn-ea"/>
                <a:cs typeface="+mn-cs"/>
              </a:rPr>
              <a:t>Almácigo (Bursera simaruba):</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 </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Tiene una distintiva corteza rojiza y unos frutos característicos. En la parte fuerte de una sequía perderá sus hojas, pero mantendrá sus frutos de los que las aves pueden alimentarse.</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 </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De hecho, especies como Vireo griseus establecerán territorios y defenderán el fruto durante todo el invierno. Las aves residentes se alimentan de ellos, entre ellas las palomas que aman los frutos, que están presentes durante todo el invierno y la primavera, estando disponibles durante mucho tiempo. Crecen bien en zonas secas, por lo que es sin duda un árbol que es posible que desee considerar.</a:t>
            </a:r>
            <a:endParaRPr lang="en-US" sz="1200" kern="1200" dirty="0" smtClean="0">
              <a:solidFill>
                <a:srgbClr val="000000"/>
              </a:solidFill>
              <a:effectLst/>
              <a:latin typeface="Times New Roman" panose="02020603050405020304" pitchFamily="18"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34</a:t>
            </a:fld>
            <a:endParaRPr lang="en-US"/>
          </a:p>
        </p:txBody>
      </p:sp>
    </p:spTree>
    <p:extLst>
      <p:ext uri="{BB962C8B-B14F-4D97-AF65-F5344CB8AC3E}">
        <p14:creationId xmlns:p14="http://schemas.microsoft.com/office/powerpoint/2010/main" val="16842132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VE" sz="1200" i="1" kern="1200" dirty="0" smtClean="0">
                <a:solidFill>
                  <a:srgbClr val="000000"/>
                </a:solidFill>
                <a:effectLst/>
                <a:latin typeface="Times New Roman" panose="02020603050405020304" pitchFamily="18" charset="0"/>
                <a:ea typeface="+mn-ea"/>
                <a:cs typeface="+mn-cs"/>
              </a:rPr>
              <a:t>Lysiloma latisiliquum</a:t>
            </a:r>
            <a:r>
              <a:rPr lang="es-VE" sz="1200" kern="1200" dirty="0" smtClean="0">
                <a:solidFill>
                  <a:srgbClr val="000000"/>
                </a:solidFill>
                <a:effectLst/>
                <a:latin typeface="Times New Roman" panose="02020603050405020304" pitchFamily="18" charset="0"/>
                <a:ea typeface="+mn-ea"/>
                <a:cs typeface="+mn-cs"/>
              </a:rPr>
              <a:t>:</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 </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Otro de mis favoritos es el árbol </a:t>
            </a:r>
            <a:r>
              <a:rPr lang="es-VE" sz="1200" i="1" kern="1200" dirty="0" smtClean="0">
                <a:solidFill>
                  <a:srgbClr val="000000"/>
                </a:solidFill>
                <a:effectLst/>
                <a:latin typeface="Times New Roman" panose="02020603050405020304" pitchFamily="18" charset="0"/>
                <a:ea typeface="+mn-ea"/>
                <a:cs typeface="+mn-cs"/>
              </a:rPr>
              <a:t>Lysiloma latisiliquum,</a:t>
            </a:r>
            <a:r>
              <a:rPr lang="es-VE" sz="1200" kern="1200" dirty="0" smtClean="0">
                <a:solidFill>
                  <a:srgbClr val="000000"/>
                </a:solidFill>
                <a:effectLst/>
                <a:latin typeface="Times New Roman" panose="02020603050405020304" pitchFamily="18" charset="0"/>
                <a:ea typeface="+mn-ea"/>
                <a:cs typeface="+mn-cs"/>
              </a:rPr>
              <a:t> éste no es el tamarindo introducido. Hay dos miembros del género en las Bahamas.</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 </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Una de las razones por la que recomiendo este árbol es porque atrae a una gran cantidad de insectos y arañas y produce hojas frescas con las primeras lluvias, a finales del invierno y a finales de la primavera.</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 </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El color de sus hojas atrae a los insectos. Hemos visto un número de migrantes, con nuestros estudios en las Bahamas, que se mueven de un </a:t>
            </a:r>
            <a:r>
              <a:rPr lang="es-VE" sz="1200" i="1" kern="1200" dirty="0" smtClean="0">
                <a:solidFill>
                  <a:srgbClr val="000000"/>
                </a:solidFill>
                <a:effectLst/>
                <a:latin typeface="Times New Roman" panose="02020603050405020304" pitchFamily="18" charset="0"/>
                <a:ea typeface="+mn-ea"/>
                <a:cs typeface="+mn-cs"/>
              </a:rPr>
              <a:t>Lysiloma latisiliquum</a:t>
            </a:r>
            <a:r>
              <a:rPr lang="es-VE" sz="1200" kern="1200" dirty="0" smtClean="0">
                <a:solidFill>
                  <a:srgbClr val="000000"/>
                </a:solidFill>
                <a:effectLst/>
                <a:latin typeface="Times New Roman" panose="02020603050405020304" pitchFamily="18" charset="0"/>
                <a:ea typeface="+mn-ea"/>
                <a:cs typeface="+mn-cs"/>
              </a:rPr>
              <a:t> a otro en busca de insectos. Así que este es un árbol a considerar para su patio. No puede ser muy grande, es bastante atractivo y las flores atraen a abejas, mariposas y colibríes, así como de vez en cuando a reinitas.</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 </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Árbol muy útil, el mensaje importante aquí es que estos árboles son muy útiles para las aves migratorias cuando necesitan de un alto valor proteico.</a:t>
            </a:r>
            <a:endParaRPr lang="en-US" sz="1200" kern="1200" dirty="0" smtClean="0">
              <a:solidFill>
                <a:srgbClr val="000000"/>
              </a:solidFill>
              <a:effectLst/>
              <a:latin typeface="Times New Roman" panose="02020603050405020304" pitchFamily="18"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35</a:t>
            </a:fld>
            <a:endParaRPr lang="en-US"/>
          </a:p>
        </p:txBody>
      </p:sp>
    </p:spTree>
    <p:extLst>
      <p:ext uri="{BB962C8B-B14F-4D97-AF65-F5344CB8AC3E}">
        <p14:creationId xmlns:p14="http://schemas.microsoft.com/office/powerpoint/2010/main" val="19989038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VE" sz="1200" i="1" kern="1200" dirty="0" smtClean="0">
                <a:solidFill>
                  <a:srgbClr val="000000"/>
                </a:solidFill>
                <a:effectLst/>
                <a:latin typeface="Times New Roman" panose="02020603050405020304" pitchFamily="18" charset="0"/>
                <a:ea typeface="+mn-ea"/>
                <a:cs typeface="+mn-cs"/>
              </a:rPr>
              <a:t>Ficus citrifolia</a:t>
            </a:r>
            <a:r>
              <a:rPr lang="es-VE" sz="1200" kern="1200" dirty="0" smtClean="0">
                <a:solidFill>
                  <a:srgbClr val="000000"/>
                </a:solidFill>
                <a:effectLst/>
                <a:latin typeface="Times New Roman" panose="02020603050405020304" pitchFamily="18" charset="0"/>
                <a:ea typeface="+mn-ea"/>
                <a:cs typeface="+mn-cs"/>
              </a:rPr>
              <a:t>:</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 </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Muy importante para las aves. Sin embargo voy a advertir que sus raíces pueden dañar fundaciones, calzadas y aceras.</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 </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Importantes los higos que produce, relativamente pequeños en </a:t>
            </a:r>
            <a:r>
              <a:rPr lang="es-VE" sz="1200" i="1" kern="1200" dirty="0" smtClean="0">
                <a:solidFill>
                  <a:srgbClr val="000000"/>
                </a:solidFill>
                <a:effectLst/>
                <a:latin typeface="Times New Roman" panose="02020603050405020304" pitchFamily="18" charset="0"/>
                <a:ea typeface="+mn-ea"/>
                <a:cs typeface="+mn-cs"/>
              </a:rPr>
              <a:t>Ficus citrifolia</a:t>
            </a:r>
            <a:r>
              <a:rPr lang="es-VE" sz="1200" kern="1200" dirty="0" smtClean="0">
                <a:solidFill>
                  <a:srgbClr val="000000"/>
                </a:solidFill>
                <a:effectLst/>
                <a:latin typeface="Times New Roman" panose="02020603050405020304" pitchFamily="18" charset="0"/>
                <a:ea typeface="+mn-ea"/>
                <a:cs typeface="+mn-cs"/>
              </a:rPr>
              <a:t>.</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 </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Produce un fruto que tanto residentes como migrantes van a comer. Incluso he visto gaviotas reidoras volando hacia su interior para alimentarse de los frutos.</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 </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Árbol muy útil para las aves que dará frutos durante todo el año.</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 </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Querrás tener una patios o jardín relativamente grande para este árbol.</a:t>
            </a:r>
            <a:endParaRPr lang="en-US" sz="1200" kern="1200" dirty="0" smtClean="0">
              <a:solidFill>
                <a:srgbClr val="000000"/>
              </a:solidFill>
              <a:effectLst/>
              <a:latin typeface="Times New Roman" panose="02020603050405020304" pitchFamily="18"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36</a:t>
            </a:fld>
            <a:endParaRPr lang="en-US"/>
          </a:p>
        </p:txBody>
      </p:sp>
    </p:spTree>
    <p:extLst>
      <p:ext uri="{BB962C8B-B14F-4D97-AF65-F5344CB8AC3E}">
        <p14:creationId xmlns:p14="http://schemas.microsoft.com/office/powerpoint/2010/main" val="4559558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VE" sz="1200" i="1" kern="1200" dirty="0" smtClean="0">
                <a:solidFill>
                  <a:srgbClr val="000000"/>
                </a:solidFill>
                <a:effectLst/>
                <a:latin typeface="Times New Roman" panose="02020603050405020304" pitchFamily="18" charset="0"/>
                <a:ea typeface="+mn-ea"/>
                <a:cs typeface="+mn-cs"/>
              </a:rPr>
              <a:t>Pseudophoenix sargentii</a:t>
            </a:r>
            <a:r>
              <a:rPr lang="es-VE" sz="1200" kern="1200" dirty="0" smtClean="0">
                <a:solidFill>
                  <a:srgbClr val="000000"/>
                </a:solidFill>
                <a:effectLst/>
                <a:latin typeface="Times New Roman" panose="02020603050405020304" pitchFamily="18" charset="0"/>
                <a:ea typeface="+mn-ea"/>
                <a:cs typeface="+mn-cs"/>
              </a:rPr>
              <a:t>:</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 </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Una especie de crecimiento muy lento y que se encuentra en todo el Caribe. Muchos viveros lo tienen.</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 </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Soy un gran fan de las palmas por lo bien que lo hacen después de los huracanes. Pueden perder prácticamente todas sus hojas y aún así recuperarse. Pueden parecer muy feas, pero se recuperan y producen frutos. Muy resistentes a los huracanes.</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 </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Pequeña palma que crece lentamente, produce frutos que las aves migratorias y residentes consumen.</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 </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Hay otros tipos de palmas, si usted tiene una gran propiedad. Por ejemplo, la nativa Palma Real puede atraer una diversidad de aves, incluidas las migrantes, pero necesita un área grande.</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 </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Los palmitos o pequeñas palmas deben tenerlos en cuenta pues todos producen frutos</a:t>
            </a:r>
            <a:endParaRPr lang="en-US" dirty="0" smtClean="0"/>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37</a:t>
            </a:fld>
            <a:endParaRPr lang="en-US"/>
          </a:p>
        </p:txBody>
      </p:sp>
    </p:spTree>
    <p:extLst>
      <p:ext uri="{BB962C8B-B14F-4D97-AF65-F5344CB8AC3E}">
        <p14:creationId xmlns:p14="http://schemas.microsoft.com/office/powerpoint/2010/main" val="22756940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VE" sz="1200" i="1" kern="1200" dirty="0" smtClean="0">
                <a:solidFill>
                  <a:srgbClr val="000000"/>
                </a:solidFill>
                <a:effectLst/>
                <a:latin typeface="Times New Roman" panose="02020603050405020304" pitchFamily="18" charset="0"/>
                <a:ea typeface="+mn-ea"/>
                <a:cs typeface="+mn-cs"/>
              </a:rPr>
              <a:t>Symphocarpus albus</a:t>
            </a:r>
            <a:r>
              <a:rPr lang="es-VE" sz="1200" kern="1200" dirty="0" smtClean="0">
                <a:solidFill>
                  <a:srgbClr val="000000"/>
                </a:solidFill>
                <a:effectLst/>
                <a:latin typeface="Times New Roman" panose="02020603050405020304" pitchFamily="18" charset="0"/>
                <a:ea typeface="+mn-ea"/>
                <a:cs typeface="+mn-cs"/>
              </a:rPr>
              <a:t>:</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 </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Otra de mis favoritas es </a:t>
            </a:r>
            <a:r>
              <a:rPr lang="es-VE" sz="1200" i="1" kern="1200" dirty="0" smtClean="0">
                <a:solidFill>
                  <a:srgbClr val="000000"/>
                </a:solidFill>
                <a:effectLst/>
                <a:latin typeface="Times New Roman" panose="02020603050405020304" pitchFamily="18" charset="0"/>
                <a:ea typeface="+mn-ea"/>
                <a:cs typeface="+mn-cs"/>
              </a:rPr>
              <a:t>Chiococca alba</a:t>
            </a:r>
            <a:r>
              <a:rPr lang="es-VE" sz="1200" kern="1200" dirty="0" smtClean="0">
                <a:solidFill>
                  <a:srgbClr val="000000"/>
                </a:solidFill>
                <a:effectLst/>
                <a:latin typeface="Times New Roman" panose="02020603050405020304" pitchFamily="18" charset="0"/>
                <a:ea typeface="+mn-ea"/>
                <a:cs typeface="+mn-cs"/>
              </a:rPr>
              <a:t>. Puede verse en la imagen que produce una pequeña fruta blanca.</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 </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Lo bueno de este es que tiende a producir frutos a principios de invierno y en otoño, cuando los migrantes están llegando les proporciona una fuente de alimento.</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 </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Es muy nutritiva. Hemos hecho algunos estudios sobre el valor nutricional y es muy importante para los migrantes, para el almacenamiento durante el período de migración de otoño.</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 </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Tiende a ser descuidada, tiene largos brotes que pueden enredarse en un enrejado. Puede que tenga que controlarlo o se quedará con todo el patio.</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 </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Es una planta muy atractiva para tener en cuenta y los frutos son utilizados por las aves.</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 </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Las flores son populares entre diversas especies de abejas.</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 </a:t>
            </a:r>
            <a:endParaRPr lang="en-US" sz="1200" kern="1200" dirty="0" smtClean="0">
              <a:solidFill>
                <a:srgbClr val="000000"/>
              </a:solidFill>
              <a:effectLst/>
              <a:latin typeface="Times New Roman" panose="02020603050405020304" pitchFamily="18"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38</a:t>
            </a:fld>
            <a:endParaRPr lang="en-US"/>
          </a:p>
        </p:txBody>
      </p:sp>
    </p:spTree>
    <p:extLst>
      <p:ext uri="{BB962C8B-B14F-4D97-AF65-F5344CB8AC3E}">
        <p14:creationId xmlns:p14="http://schemas.microsoft.com/office/powerpoint/2010/main" val="18731967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VE" sz="1200" i="1" kern="1200" dirty="0" smtClean="0">
                <a:solidFill>
                  <a:srgbClr val="000000"/>
                </a:solidFill>
                <a:effectLst/>
                <a:latin typeface="Times New Roman" panose="02020603050405020304" pitchFamily="18" charset="0"/>
                <a:ea typeface="+mn-ea"/>
                <a:cs typeface="+mn-cs"/>
              </a:rPr>
              <a:t>Tetrazygia bicolor</a:t>
            </a:r>
            <a:r>
              <a:rPr lang="es-VE" sz="1200" kern="1200" dirty="0" smtClean="0">
                <a:solidFill>
                  <a:srgbClr val="000000"/>
                </a:solidFill>
                <a:effectLst/>
                <a:latin typeface="Times New Roman" panose="02020603050405020304" pitchFamily="18" charset="0"/>
                <a:ea typeface="+mn-ea"/>
                <a:cs typeface="+mn-cs"/>
              </a:rPr>
              <a:t> (guayaba salvaje):</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 </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Es de la familia Melastomataceae, una gran familia de arbustos o árboles pequeños, todos producen frutos que son populares entre las aves incluyendo reinitas, vireos e ictéridos,  las especies nativas (tángaras) también se alimentan de ellos.</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 </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También es muy sabroso para los humanos si usted desea hacer una mermelada de ellos, se puede.</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 </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Definitivamente vale la pena tenerla en cuenta, puede cultivarla en un pequeño patio y puede  recortarla y darle forma, es una muy buena planta para las aves.</a:t>
            </a:r>
            <a:endParaRPr lang="en-US" sz="1200" kern="1200" dirty="0" smtClean="0">
              <a:solidFill>
                <a:srgbClr val="000000"/>
              </a:solidFill>
              <a:effectLst/>
              <a:latin typeface="Times New Roman" panose="02020603050405020304" pitchFamily="18"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39</a:t>
            </a:fld>
            <a:endParaRPr lang="en-US"/>
          </a:p>
        </p:txBody>
      </p:sp>
    </p:spTree>
    <p:extLst>
      <p:ext uri="{BB962C8B-B14F-4D97-AF65-F5344CB8AC3E}">
        <p14:creationId xmlns:p14="http://schemas.microsoft.com/office/powerpoint/2010/main" val="1639723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Dos cosas ocurren cuando las aves se preparan para la migración:</a:t>
            </a:r>
          </a:p>
          <a:p>
            <a:r>
              <a:rPr lang="es-ES" dirty="0" smtClean="0"/>
              <a:t>Hay un cambio hormonal en el que empiezan a comer mucho más comida y acumular más grasa alrededor de sus ojos y senos que los prepara para la migración.</a:t>
            </a:r>
          </a:p>
          <a:p>
            <a:r>
              <a:rPr lang="es-ES" dirty="0" smtClean="0"/>
              <a:t>Muchas aves también pasan por un período de muda donde cambian sus plumas durante este proceso.</a:t>
            </a:r>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4</a:t>
            </a:fld>
            <a:endParaRPr lang="en-US"/>
          </a:p>
        </p:txBody>
      </p:sp>
    </p:spTree>
    <p:extLst>
      <p:ext uri="{BB962C8B-B14F-4D97-AF65-F5344CB8AC3E}">
        <p14:creationId xmlns:p14="http://schemas.microsoft.com/office/powerpoint/2010/main" val="9633153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VE" sz="1200" i="1" kern="1200" dirty="0" smtClean="0">
                <a:solidFill>
                  <a:srgbClr val="000000"/>
                </a:solidFill>
                <a:effectLst/>
                <a:latin typeface="Times New Roman" panose="02020603050405020304" pitchFamily="18" charset="0"/>
                <a:ea typeface="+mn-ea"/>
                <a:cs typeface="+mn-cs"/>
              </a:rPr>
              <a:t>Hamelia patens</a:t>
            </a:r>
            <a:r>
              <a:rPr lang="es-VE" sz="1200" kern="1200" dirty="0" smtClean="0">
                <a:solidFill>
                  <a:srgbClr val="000000"/>
                </a:solidFill>
                <a:effectLst/>
                <a:latin typeface="Times New Roman" panose="02020603050405020304" pitchFamily="18" charset="0"/>
                <a:ea typeface="+mn-ea"/>
                <a:cs typeface="+mn-cs"/>
              </a:rPr>
              <a:t>:</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 </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Es popular entre las aves por dos razones. Una por su flor, muy apreciada por colibríes, Coereba flaveola, algunas reinitas y otros migrantes, importante para nectarívoros.</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 </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También produce frutos que son consumidos por una gran variedad de aves, tiene un fruto carnoso.</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 </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Arbusto muy popular, de la familia del café, esta familia tiene una serie de especies de arbustos que son muy populares entre las aves.</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 </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Crece en las Bahamas y en todo el Caribe y debe ser fácil de encontrar en los viveros.</a:t>
            </a:r>
            <a:endParaRPr lang="en-US" sz="1200" kern="1200" dirty="0" smtClean="0">
              <a:solidFill>
                <a:srgbClr val="000000"/>
              </a:solidFill>
              <a:effectLst/>
              <a:latin typeface="Times New Roman" panose="02020603050405020304" pitchFamily="18"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40</a:t>
            </a:fld>
            <a:endParaRPr lang="en-US"/>
          </a:p>
        </p:txBody>
      </p:sp>
    </p:spTree>
    <p:extLst>
      <p:ext uri="{BB962C8B-B14F-4D97-AF65-F5344CB8AC3E}">
        <p14:creationId xmlns:p14="http://schemas.microsoft.com/office/powerpoint/2010/main" val="36235316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VE" sz="1200" kern="1200" dirty="0" smtClean="0">
                <a:solidFill>
                  <a:srgbClr val="000000"/>
                </a:solidFill>
                <a:effectLst/>
                <a:latin typeface="Times New Roman" panose="02020603050405020304" pitchFamily="18" charset="0"/>
                <a:ea typeface="+mn-ea"/>
                <a:cs typeface="+mn-cs"/>
              </a:rPr>
              <a:t>Icaco:</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 </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Una planta muy resistente. La recomiendo si vive en la costa, ya que es muy tolerante a la sal.</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 </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Produce frutos relativamente grandes y por lo tanto atrae a frugívoros relativamente grandes como ictéridos, zorzales, vireos y palomas grandes.</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 </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Crece junto a la orilla del mar, muy resistente a la sal y puede aguantar condiciones secas. Es muy resistente. También produce un follaje muy espeso que permite que las aves tengan espacios para esconderse y lugares de anidación para especies residentes, también lugares para insectívoros para forrajear.</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 </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El Icaco es digna de tenerse en cuenta incluso para el patio más pequeño.</a:t>
            </a:r>
            <a:endParaRPr lang="en-US" sz="1200" kern="1200" dirty="0" smtClean="0">
              <a:solidFill>
                <a:srgbClr val="000000"/>
              </a:solidFill>
              <a:effectLst/>
              <a:latin typeface="Times New Roman" panose="02020603050405020304" pitchFamily="18"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41</a:t>
            </a:fld>
            <a:endParaRPr lang="en-US"/>
          </a:p>
        </p:txBody>
      </p:sp>
    </p:spTree>
    <p:extLst>
      <p:ext uri="{BB962C8B-B14F-4D97-AF65-F5344CB8AC3E}">
        <p14:creationId xmlns:p14="http://schemas.microsoft.com/office/powerpoint/2010/main" val="29818085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VE" sz="1200" i="1" kern="1200" dirty="0" smtClean="0">
                <a:solidFill>
                  <a:srgbClr val="000000"/>
                </a:solidFill>
                <a:effectLst/>
                <a:latin typeface="Times New Roman" panose="02020603050405020304" pitchFamily="18" charset="0"/>
                <a:ea typeface="+mn-ea"/>
                <a:cs typeface="+mn-cs"/>
              </a:rPr>
              <a:t>Erithalus fruticosa</a:t>
            </a:r>
            <a:r>
              <a:rPr lang="es-VE" sz="1200" kern="1200" dirty="0" smtClean="0">
                <a:solidFill>
                  <a:srgbClr val="000000"/>
                </a:solidFill>
                <a:effectLst/>
                <a:latin typeface="Times New Roman" panose="02020603050405020304" pitchFamily="18" charset="0"/>
                <a:ea typeface="+mn-ea"/>
                <a:cs typeface="+mn-cs"/>
              </a:rPr>
              <a:t>:</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	</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Uno de mis favoritos, probablemente porque el ave que estudio, la reinita de Kirtland, una migratoria, se alimenta en gran medida de esta especie. Una variedad de otras reinitas, nativas y migrantes, se alimentan en gran medida de los frutos.</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 </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Da frutos negros durante todo el año en diferentes momentos, puede tener diferentes períodos en los que tiene sus frutos disponibles. También es muy tolerante a la sal y le va bien un patio pequeño o grande, pero por lo general es un pequeño arbusto. He visto algunos que han crecido hasta 45 metros (15 pies), pero por lo general menos que eso.</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 </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Esta sería una buena adición a un jardín para las aves migratorias.</a:t>
            </a:r>
            <a:endParaRPr lang="en-US" sz="1200" kern="1200" dirty="0" smtClean="0">
              <a:solidFill>
                <a:srgbClr val="000000"/>
              </a:solidFill>
              <a:effectLst/>
              <a:latin typeface="Times New Roman" panose="02020603050405020304" pitchFamily="18"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42</a:t>
            </a:fld>
            <a:endParaRPr lang="en-US"/>
          </a:p>
        </p:txBody>
      </p:sp>
    </p:spTree>
    <p:extLst>
      <p:ext uri="{BB962C8B-B14F-4D97-AF65-F5344CB8AC3E}">
        <p14:creationId xmlns:p14="http://schemas.microsoft.com/office/powerpoint/2010/main" val="35803069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VE" sz="1200" i="1" kern="1200" dirty="0" smtClean="0">
                <a:solidFill>
                  <a:srgbClr val="000000"/>
                </a:solidFill>
                <a:effectLst/>
                <a:latin typeface="Times New Roman" panose="02020603050405020304" pitchFamily="18" charset="0"/>
                <a:ea typeface="+mn-ea"/>
                <a:cs typeface="+mn-cs"/>
              </a:rPr>
              <a:t>Lantana involucrata</a:t>
            </a:r>
            <a:r>
              <a:rPr lang="es-VE" sz="1200" kern="1200" dirty="0" smtClean="0">
                <a:solidFill>
                  <a:srgbClr val="000000"/>
                </a:solidFill>
                <a:effectLst/>
                <a:latin typeface="Times New Roman" panose="02020603050405020304" pitchFamily="18" charset="0"/>
                <a:ea typeface="+mn-ea"/>
                <a:cs typeface="+mn-cs"/>
              </a:rPr>
              <a:t>:</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 </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Se trata de una especie muy popular entre las aves, tanto residentes y migrantes.</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 </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Una especie muy dura, ya que no necesita gran cantidad de suelo y puede soportar salitre y sequías.</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 </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Produce frutos y flores durante todo el año, es decir, varios ciclos de flores y frutos en varias épocas del año.</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 </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Su jardín tendrá disponibilidad de néctar para colibríes, de flores blancas, y frutos para varias especies de aves migratorias.</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 </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Es una especie resistente. No se sorprenda si aparece como "voluntaria" en su jardín, ya que es dispersada por las aves y crece por su cuenta.</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 </a:t>
            </a:r>
            <a:endParaRPr lang="en-US" sz="1200" kern="1200" dirty="0" smtClean="0">
              <a:solidFill>
                <a:srgbClr val="000000"/>
              </a:solidFill>
              <a:effectLst/>
              <a:latin typeface="Times New Roman" panose="02020603050405020304" pitchFamily="18"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43</a:t>
            </a:fld>
            <a:endParaRPr lang="en-US"/>
          </a:p>
        </p:txBody>
      </p:sp>
    </p:spTree>
    <p:extLst>
      <p:ext uri="{BB962C8B-B14F-4D97-AF65-F5344CB8AC3E}">
        <p14:creationId xmlns:p14="http://schemas.microsoft.com/office/powerpoint/2010/main" val="38419166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VE" sz="1200" kern="1200" dirty="0" smtClean="0">
                <a:solidFill>
                  <a:srgbClr val="000000"/>
                </a:solidFill>
                <a:effectLst/>
                <a:latin typeface="Times New Roman" panose="02020603050405020304" pitchFamily="18" charset="0"/>
                <a:ea typeface="+mn-ea"/>
                <a:cs typeface="+mn-cs"/>
              </a:rPr>
              <a:t>Aquí en las Bahamas empezarás con suelo de piedra caliza desnuda, ya que los constructores sacarán todo para construir tu casa y te dejarán un suelo desnudo.</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Todo el mundo tiene el dilema: Todos queremos un bonito jardín, pero también queremos cosas para comer. Y conservacionistas y ambientalistas nos dicen que plantemos arbustos.</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Mi consejo a todo el mundo es: empezar a hacer algo.</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Comience a rastrillar el suelo y a quitar las rocas, cave hoyos si su dinero se lo permite, utilice una retroexcavadora.</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Cave agujeros de manera que las raíces pueden bajar.</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Traiga tierra y póngala donde vaya a sembrar su red de árboles.</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Entonces, si aún así tiene desacuerdos familiares y la gente quiere cosas para comer, plante bananas.</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Plante algunos bananas, a pesar de que no son nativas, a </a:t>
            </a:r>
            <a:r>
              <a:rPr lang="es-VE" sz="1200" i="1" kern="1200" dirty="0" smtClean="0">
                <a:solidFill>
                  <a:srgbClr val="000000"/>
                </a:solidFill>
                <a:effectLst/>
                <a:latin typeface="Times New Roman" panose="02020603050405020304" pitchFamily="18" charset="0"/>
                <a:ea typeface="+mn-ea"/>
                <a:cs typeface="+mn-cs"/>
              </a:rPr>
              <a:t>Coereba flaveola</a:t>
            </a:r>
            <a:r>
              <a:rPr lang="es-VE" sz="1200" kern="1200" dirty="0" smtClean="0">
                <a:solidFill>
                  <a:srgbClr val="000000"/>
                </a:solidFill>
                <a:effectLst/>
                <a:latin typeface="Times New Roman" panose="02020603050405020304" pitchFamily="18" charset="0"/>
                <a:ea typeface="+mn-ea"/>
                <a:cs typeface="+mn-cs"/>
              </a:rPr>
              <a:t> y a los nectarívoros les encantarán y las plantas albergarán una gran cantidad de insectos. Si usted no recoge el fruto a tiempo, en seguida los comedores de frutas se los comerán.</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Plante gandules - Estarán llenos de moscas e insectos, por lo que no los utilizan para coberturas agrícolas, pero son maravillosos para las aves y ofrecen mucho nitrógeno al suelo.</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Si quiere árboles frutales, plante limones en el Caribe, ya que todo el mundo los necesita, son muy importantes para las aves reproductoras. Las migratorias no pueden utilizarlos mucho, pero las aves locales lo harán.</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Brasilita – una que tenemos aquí en las Bahamas, es muy espinosa y resistente a las serpientes. Plante una y podrá hacer té.</a:t>
            </a:r>
            <a:endParaRPr lang="en-US" sz="1200" kern="1200" dirty="0" smtClean="0">
              <a:solidFill>
                <a:srgbClr val="000000"/>
              </a:solidFill>
              <a:effectLst/>
              <a:latin typeface="Times New Roman" panose="02020603050405020304" pitchFamily="18" charset="0"/>
              <a:ea typeface="+mn-ea"/>
              <a:cs typeface="+mn-cs"/>
            </a:endParaRPr>
          </a:p>
          <a:p>
            <a:pPr lvl="0"/>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44</a:t>
            </a:fld>
            <a:endParaRPr lang="en-US"/>
          </a:p>
        </p:txBody>
      </p:sp>
    </p:spTree>
    <p:extLst>
      <p:ext uri="{BB962C8B-B14F-4D97-AF65-F5344CB8AC3E}">
        <p14:creationId xmlns:p14="http://schemas.microsoft.com/office/powerpoint/2010/main" val="5563232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VE" sz="1200" kern="1200" dirty="0" smtClean="0">
                <a:solidFill>
                  <a:srgbClr val="000000"/>
                </a:solidFill>
                <a:effectLst/>
                <a:latin typeface="Times New Roman" panose="02020603050405020304" pitchFamily="18" charset="0"/>
                <a:ea typeface="+mn-ea"/>
                <a:cs typeface="+mn-cs"/>
              </a:rPr>
              <a:t>Semeruca (</a:t>
            </a:r>
            <a:r>
              <a:rPr lang="es-VE" sz="1200" i="1" kern="1200" dirty="0" smtClean="0">
                <a:solidFill>
                  <a:srgbClr val="000000"/>
                </a:solidFill>
                <a:effectLst/>
                <a:latin typeface="Times New Roman" panose="02020603050405020304" pitchFamily="18" charset="0"/>
                <a:ea typeface="+mn-ea"/>
                <a:cs typeface="+mn-cs"/>
              </a:rPr>
              <a:t>Malpighia</a:t>
            </a:r>
            <a:r>
              <a:rPr lang="es-VE" sz="1200" kern="1200" dirty="0" smtClean="0">
                <a:solidFill>
                  <a:srgbClr val="000000"/>
                </a:solidFill>
                <a:effectLst/>
                <a:latin typeface="Times New Roman" panose="02020603050405020304" pitchFamily="18" charset="0"/>
                <a:ea typeface="+mn-ea"/>
                <a:cs typeface="+mn-cs"/>
              </a:rPr>
              <a:t> sp.) - Para los niños, las semerucas son una maravilla de vitamina C, da fruta varias veces al año. Los pájaros las aman, así que plántelas.</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Si tiene espacio en su jardín, hay frutas tropicales que consideramos nativas pero que no son estrictamente nativas en las islas: el zapote se convertirá en un hermoso árbol grande con insectos, néctar y fruta para alimentar a las aves.</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Moras – Reprodúzcalas a partir de esquejes y dará frutos en invierno, que es el tiempo cuando realmente hay hambre para muchas aves migrantes y nativas. Maravillosas para los niños.</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Plantas de Aloe – Es rápido y fácil sembrar aloes, buenos para las personas y también para las aves.</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 </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Ya ve que hay especies puede sembrar que no son simples arbustos, que se harán cargo de ese lado de la controversia familiar y los árboles nativos según su presupuesto. Es muy difícil en el Caribe encontrar a la venta un árbol nativo grande para realizar un paisajismo al instante.</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En toda la cuenca del Caribe, es muy difícil encontrar grandes árboles nativos en macetas, en realidad sólo los viveros en la Florida tienen éxito en la producción de un gran número de árboles que son nativos del Caribe, especialmente de las Bahamas.</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Para todos los que están escuchando, esto es parte del futuro hacer crecer árboles nativos y quedarnos con el espíritu de crecimiento de los árboles nativos. Habrá una tremenda demanda de plantas y árboles nativos, la gente se preguntará: "¿Dónde puedo conseguirlas?"</a:t>
            </a:r>
            <a:endParaRPr lang="en-US" sz="1200" kern="1200" dirty="0" smtClean="0">
              <a:solidFill>
                <a:srgbClr val="000000"/>
              </a:solidFill>
              <a:effectLst/>
              <a:latin typeface="Times New Roman" panose="02020603050405020304" pitchFamily="18" charset="0"/>
              <a:ea typeface="+mn-ea"/>
              <a:cs typeface="+mn-cs"/>
            </a:endParaRPr>
          </a:p>
          <a:p>
            <a:pPr lvl="0"/>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45</a:t>
            </a:fld>
            <a:endParaRPr lang="en-US"/>
          </a:p>
        </p:txBody>
      </p:sp>
    </p:spTree>
    <p:extLst>
      <p:ext uri="{BB962C8B-B14F-4D97-AF65-F5344CB8AC3E}">
        <p14:creationId xmlns:p14="http://schemas.microsoft.com/office/powerpoint/2010/main" val="5563232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s-VE" sz="1200" kern="1200" dirty="0" smtClean="0">
                <a:solidFill>
                  <a:srgbClr val="000000"/>
                </a:solidFill>
                <a:effectLst/>
                <a:latin typeface="Times New Roman" panose="02020603050405020304" pitchFamily="18" charset="0"/>
                <a:ea typeface="+mn-ea"/>
                <a:cs typeface="+mn-cs"/>
              </a:rPr>
              <a:t>Tenemos un libro electrónico descargable de nuestra página web (BirdsCaribbean.org):   </a:t>
            </a:r>
            <a:r>
              <a:rPr lang="es-VE" altLang="en-US" dirty="0" smtClean="0">
                <a:solidFill>
                  <a:srgbClr val="FFFFFF"/>
                </a:solidFill>
                <a:latin typeface="Verdana" panose="020B0604030504040204" pitchFamily="34" charset="0"/>
              </a:rPr>
              <a:t>http://www.birdscaribbean.org/resources/#HeritagePlants</a:t>
            </a:r>
          </a:p>
          <a:p>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 </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 </a:t>
            </a:r>
            <a:endParaRPr lang="en-US" sz="1200" kern="1200" dirty="0" smtClean="0">
              <a:solidFill>
                <a:srgbClr val="000000"/>
              </a:solidFill>
              <a:effectLst/>
              <a:latin typeface="Times New Roman" panose="02020603050405020304" pitchFamily="18" charset="0"/>
              <a:ea typeface="+mn-ea"/>
              <a:cs typeface="+mn-cs"/>
            </a:endParaRPr>
          </a:p>
          <a:p>
            <a:endParaRPr lang="en-US" sz="1200" kern="1200" dirty="0" smtClean="0">
              <a:solidFill>
                <a:srgbClr val="000000"/>
              </a:solidFill>
              <a:effectLst/>
              <a:latin typeface="Times New Roman" panose="02020603050405020304" pitchFamily="18" charset="0"/>
              <a:ea typeface="+mn-ea"/>
              <a:cs typeface="+mn-cs"/>
            </a:endParaRPr>
          </a:p>
          <a:p>
            <a:r>
              <a:rPr lang="es-ES" dirty="0" smtClean="0"/>
              <a:t>Plantas y árboles nativos se encuentran entre las partes más importantes de la historia natural y la cultura del Caribe. También son sumamente importantes para las aves y otros animales salvajes. En una región en que el apoyo a la diversidad biológica insustituible y denso desarrollo humano, el cultivo de árboles y plantas nativas es una manera importante que podemos compartir nuestras islas con plantas y animales nativos. Este libro, creado como parte de la celebración regional del Día Internacional de las Aves Migratorias 2015, presenta una serie de plantas nativas clave y árboles que son perfectos para los jardines del patio trasero, paisajismo barrio y otros proyectos de restauración de hábitat de grandes y pequeños. Creado por </a:t>
            </a:r>
            <a:r>
              <a:rPr lang="es-ES" dirty="0" err="1" smtClean="0"/>
              <a:t>BirdsCaribbean</a:t>
            </a:r>
            <a:r>
              <a:rPr lang="es-ES" dirty="0" smtClean="0"/>
              <a:t>, este libro se centra en las plantas y los árboles que son particularmente beneficiosas para las aves nativas y migratorias en el Caribe.</a:t>
            </a:r>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46</a:t>
            </a:fld>
            <a:endParaRPr lang="en-US"/>
          </a:p>
        </p:txBody>
      </p:sp>
    </p:spTree>
    <p:extLst>
      <p:ext uri="{BB962C8B-B14F-4D97-AF65-F5344CB8AC3E}">
        <p14:creationId xmlns:p14="http://schemas.microsoft.com/office/powerpoint/2010/main" val="21209886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VE" sz="1200" kern="1200" dirty="0" smtClean="0">
                <a:solidFill>
                  <a:srgbClr val="000000"/>
                </a:solidFill>
                <a:effectLst/>
                <a:latin typeface="Times New Roman" panose="02020603050405020304" pitchFamily="18" charset="0"/>
                <a:ea typeface="+mn-ea"/>
                <a:cs typeface="+mn-cs"/>
              </a:rPr>
              <a:t>Por favor, visite nuestra página web, anótese en nuestros grupos de Yahoo y síganos en Facebook, Instagram y Twitter.</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 </a:t>
            </a:r>
            <a:endParaRPr lang="en-US" sz="1200" kern="1200" dirty="0" smtClean="0">
              <a:solidFill>
                <a:srgbClr val="000000"/>
              </a:solidFill>
              <a:effectLst/>
              <a:latin typeface="Times New Roman" panose="02020603050405020304" pitchFamily="18" charset="0"/>
              <a:ea typeface="+mn-ea"/>
              <a:cs typeface="+mn-cs"/>
            </a:endParaRPr>
          </a:p>
          <a:p>
            <a:r>
              <a:rPr lang="es-VE" sz="1200" kern="1200" dirty="0" smtClean="0">
                <a:solidFill>
                  <a:srgbClr val="000000"/>
                </a:solidFill>
                <a:effectLst/>
                <a:latin typeface="Times New Roman" panose="02020603050405020304" pitchFamily="18" charset="0"/>
                <a:ea typeface="+mn-ea"/>
                <a:cs typeface="+mn-cs"/>
              </a:rPr>
              <a:t>Para más información, envíenos un correo electrónico  a info@BirdsCaribbean.org</a:t>
            </a:r>
            <a:endParaRPr lang="en-US" sz="1200" kern="1200" dirty="0" smtClean="0">
              <a:solidFill>
                <a:srgbClr val="000000"/>
              </a:solidFill>
              <a:effectLst/>
              <a:latin typeface="Times New Roman" panose="02020603050405020304" pitchFamily="18" charset="0"/>
              <a:ea typeface="+mn-ea"/>
              <a:cs typeface="+mn-cs"/>
            </a:endParaRPr>
          </a:p>
          <a:p>
            <a:r>
              <a:rPr lang="es-VE" sz="1200" kern="1200" smtClean="0">
                <a:solidFill>
                  <a:srgbClr val="000000"/>
                </a:solidFill>
                <a:effectLst/>
                <a:latin typeface="Times New Roman" panose="02020603050405020304" pitchFamily="18" charset="0"/>
                <a:ea typeface="+mn-ea"/>
                <a:cs typeface="+mn-cs"/>
              </a:rPr>
              <a:t> </a:t>
            </a:r>
            <a:endParaRPr lang="en-US" sz="1200" kern="1200" dirty="0" smtClean="0">
              <a:solidFill>
                <a:srgbClr val="000000"/>
              </a:solidFill>
              <a:effectLst/>
              <a:latin typeface="Times New Roman" panose="02020603050405020304" pitchFamily="18" charset="0"/>
              <a:ea typeface="+mn-ea"/>
              <a:cs typeface="+mn-cs"/>
            </a:endParaRPr>
          </a:p>
        </p:txBody>
      </p:sp>
      <p:sp>
        <p:nvSpPr>
          <p:cNvPr id="4" name="Slide Number Placeholder 3"/>
          <p:cNvSpPr>
            <a:spLocks noGrp="1"/>
          </p:cNvSpPr>
          <p:nvPr>
            <p:ph type="sldNum" sz="quarter" idx="10"/>
          </p:nvPr>
        </p:nvSpPr>
        <p:spPr/>
        <p:txBody>
          <a:bodyPr/>
          <a:lstStyle/>
          <a:p>
            <a:fld id="{EAA02320-05D0-4A76-B95A-F04A39A5999C}" type="slidenum">
              <a:rPr lang="en-US" smtClean="0"/>
              <a:t>47</a:t>
            </a:fld>
            <a:endParaRPr lang="en-US"/>
          </a:p>
        </p:txBody>
      </p:sp>
    </p:spTree>
    <p:extLst>
      <p:ext uri="{BB962C8B-B14F-4D97-AF65-F5344CB8AC3E}">
        <p14:creationId xmlns:p14="http://schemas.microsoft.com/office/powerpoint/2010/main" val="1883245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Los migrantes son increíbles en su capacidad de viajar distancias tan largas a la misma región cada año. Muchos de ellos tienen tal capacidad de navegación agudo que incluso pueden encontrar el mismo lugar que estaban en el año anterior. Cómo hacen esto?</a:t>
            </a:r>
          </a:p>
          <a:p>
            <a:endParaRPr lang="es-ES" dirty="0" smtClean="0"/>
          </a:p>
          <a:p>
            <a:r>
              <a:rPr lang="es-ES" dirty="0" smtClean="0"/>
              <a:t>Muchas aves tienen un sistema de navegación interior con un sistema incorporado en el "equipo de la redundancia" como respaldo en caso de que un método no funciona. Por lo general, vuelan de noche y utilizan el campo de navegación de la tierra para ayudarles en su migración, así como las estrellas y el sol.</a:t>
            </a:r>
          </a:p>
          <a:p>
            <a:endParaRPr lang="es-ES" dirty="0" smtClean="0"/>
          </a:p>
          <a:p>
            <a:r>
              <a:rPr lang="es-ES" dirty="0" smtClean="0"/>
              <a:t>También tienen un sistema de mapa interno y muchas especies de aves son “fieles a sitios", lo que significa que regresan al mismo lugar todos los años. Su sistema de mapa interno les ayuda a hacer esto.</a:t>
            </a:r>
          </a:p>
          <a:p>
            <a:endParaRPr lang="es-ES" dirty="0" smtClean="0"/>
          </a:p>
          <a:p>
            <a:r>
              <a:rPr lang="es-ES" dirty="0" smtClean="0"/>
              <a:t>Se necesita una gran cantidad de energía para hacer viajes tan largos. Aves almacenan esta energía en forma de grasa y sus reservas de grasa puede ser tan grande, que puede recuperar hasta un 55% masa corporal de migrantes. La grasa puede ser almacenada en varios lugares en un ave, incluyendo debajo de los ojos.</a:t>
            </a:r>
            <a:endParaRPr lang="en-US" dirty="0"/>
          </a:p>
        </p:txBody>
      </p:sp>
      <p:sp>
        <p:nvSpPr>
          <p:cNvPr id="4" name="Slide Number Placeholder 3"/>
          <p:cNvSpPr>
            <a:spLocks noGrp="1"/>
          </p:cNvSpPr>
          <p:nvPr>
            <p:ph type="sldNum" sz="quarter" idx="10"/>
          </p:nvPr>
        </p:nvSpPr>
        <p:spPr/>
        <p:txBody>
          <a:bodyPr/>
          <a:lstStyle/>
          <a:p>
            <a:fld id="{6354292A-8226-4482-B780-AC3395284D9F}" type="slidenum">
              <a:rPr lang="en-US" smtClean="0"/>
              <a:t>5</a:t>
            </a:fld>
            <a:endParaRPr lang="en-US"/>
          </a:p>
        </p:txBody>
      </p:sp>
    </p:spTree>
    <p:extLst>
      <p:ext uri="{BB962C8B-B14F-4D97-AF65-F5344CB8AC3E}">
        <p14:creationId xmlns:p14="http://schemas.microsoft.com/office/powerpoint/2010/main" val="750265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Mientras que las aves están migrando, se encuentran con muchos peligros.</a:t>
            </a:r>
          </a:p>
          <a:p>
            <a:r>
              <a:rPr lang="es-ES" dirty="0" smtClean="0"/>
              <a:t>El período de la migración no es un momento seguro para las aves y uno de los mayores peligros para las aves migratorias son depredadores.</a:t>
            </a:r>
          </a:p>
          <a:p>
            <a:r>
              <a:rPr lang="es-ES" dirty="0" smtClean="0"/>
              <a:t>Los gatos, por ejemplo, son grandes depredadores de aves y matan a millones de aves cada año.</a:t>
            </a:r>
            <a:endParaRPr lang="en-US" dirty="0" smtClean="0"/>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6</a:t>
            </a:fld>
            <a:endParaRPr lang="en-US"/>
          </a:p>
        </p:txBody>
      </p:sp>
    </p:spTree>
    <p:extLst>
      <p:ext uri="{BB962C8B-B14F-4D97-AF65-F5344CB8AC3E}">
        <p14:creationId xmlns:p14="http://schemas.microsoft.com/office/powerpoint/2010/main" val="382466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Otro peligro para las aves es a partir de energía verde.</a:t>
            </a:r>
          </a:p>
          <a:p>
            <a:r>
              <a:rPr lang="es-ES" dirty="0" smtClean="0"/>
              <a:t>Paneles y turbinas de viento solar / molinos de viento mata a decenas de miles de aves cada año. Como están volando a través de ellos pueden golpear a los molinos de viento y cuando se vuela sobre los paneles solares que pueden llegar a ser tan caliente que las aves se pueden quemar.</a:t>
            </a:r>
            <a:endParaRPr lang="en-US" dirty="0" smtClean="0"/>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7</a:t>
            </a:fld>
            <a:endParaRPr lang="en-US"/>
          </a:p>
        </p:txBody>
      </p:sp>
    </p:spTree>
    <p:extLst>
      <p:ext uri="{BB962C8B-B14F-4D97-AF65-F5344CB8AC3E}">
        <p14:creationId xmlns:p14="http://schemas.microsoft.com/office/powerpoint/2010/main" val="277336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Las aves también chocan con edificios, rascacielos y ventanas.</a:t>
            </a:r>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8</a:t>
            </a:fld>
            <a:endParaRPr lang="en-US"/>
          </a:p>
        </p:txBody>
      </p:sp>
    </p:spTree>
    <p:extLst>
      <p:ext uri="{BB962C8B-B14F-4D97-AF65-F5344CB8AC3E}">
        <p14:creationId xmlns:p14="http://schemas.microsoft.com/office/powerpoint/2010/main" val="2135363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Tormentas - A medida que están migrando al sur se pueden encontrar con un huracán y ser matado o perder sus fuentes de alimentos vitales o el viento pueden empujarlos a una dirección diferente.</a:t>
            </a:r>
            <a:endParaRPr lang="en-US" dirty="0" smtClean="0"/>
          </a:p>
          <a:p>
            <a:endParaRPr lang="en-US" dirty="0"/>
          </a:p>
        </p:txBody>
      </p:sp>
      <p:sp>
        <p:nvSpPr>
          <p:cNvPr id="4" name="Slide Number Placeholder 3"/>
          <p:cNvSpPr>
            <a:spLocks noGrp="1"/>
          </p:cNvSpPr>
          <p:nvPr>
            <p:ph type="sldNum" sz="quarter" idx="10"/>
          </p:nvPr>
        </p:nvSpPr>
        <p:spPr/>
        <p:txBody>
          <a:bodyPr/>
          <a:lstStyle/>
          <a:p>
            <a:fld id="{EAA02320-05D0-4A76-B95A-F04A39A5999C}" type="slidenum">
              <a:rPr lang="en-US" smtClean="0"/>
              <a:t>9</a:t>
            </a:fld>
            <a:endParaRPr lang="en-US"/>
          </a:p>
        </p:txBody>
      </p:sp>
    </p:spTree>
    <p:extLst>
      <p:ext uri="{BB962C8B-B14F-4D97-AF65-F5344CB8AC3E}">
        <p14:creationId xmlns:p14="http://schemas.microsoft.com/office/powerpoint/2010/main" val="2721971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smtClean="0"/>
              <a:t>Click to edit Master title style</a:t>
            </a:r>
            <a:endParaRPr lang="en-US" dirty="0"/>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30B61A3-0043-41ED-972A-9759466243B2}" type="datetimeFigureOut">
              <a:rPr lang="en-US" smtClean="0"/>
              <a:t>10/24/15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998FC5-5A6E-45C4-9B11-41899F562997}" type="slidenum">
              <a:rPr lang="en-US" smtClean="0"/>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0B61A3-0043-41ED-972A-9759466243B2}" type="datetimeFigureOut">
              <a:rPr lang="en-US" smtClean="0"/>
              <a:t>10/24/15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998FC5-5A6E-45C4-9B11-41899F562997}" type="slidenum">
              <a:rPr lang="en-US" smtClean="0"/>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0B61A3-0043-41ED-972A-9759466243B2}" type="datetimeFigureOut">
              <a:rPr lang="en-US" smtClean="0"/>
              <a:t>10/24/15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998FC5-5A6E-45C4-9B11-41899F562997}" type="slidenum">
              <a:rPr lang="en-US" smtClean="0"/>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D30B61A3-0043-41ED-972A-9759466243B2}" type="datetimeFigureOut">
              <a:rPr lang="en-US" smtClean="0"/>
              <a:t>10/24/15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998FC5-5A6E-45C4-9B11-41899F562997}" type="slidenum">
              <a:rPr lang="en-US" smtClean="0"/>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smtClean="0"/>
              <a:t>Click to edit Master title style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0B61A3-0043-41ED-972A-9759466243B2}" type="datetimeFigureOut">
              <a:rPr lang="en-US" smtClean="0"/>
              <a:t>10/24/15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998FC5-5A6E-45C4-9B11-41899F562997}" type="slidenum">
              <a:rPr lang="en-US" smtClean="0"/>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30B61A3-0043-41ED-972A-9759466243B2}" type="datetimeFigureOut">
              <a:rPr lang="en-US" smtClean="0"/>
              <a:t>10/24/15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998FC5-5A6E-45C4-9B11-41899F562997}" type="slidenum">
              <a:rPr lang="en-US" smtClean="0"/>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09442" y="1812927"/>
            <a:ext cx="347127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63280" y="1812927"/>
            <a:ext cx="347127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30B61A3-0043-41ED-972A-9759466243B2}" type="datetimeFigureOut">
              <a:rPr lang="en-US" smtClean="0"/>
              <a:t>10/24/15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998FC5-5A6E-45C4-9B11-41899F562997}" type="slidenum">
              <a:rPr lang="en-US" smtClean="0"/>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30B61A3-0043-41ED-972A-9759466243B2}" type="datetimeFigureOut">
              <a:rPr lang="en-US" smtClean="0"/>
              <a:t>10/24/15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998FC5-5A6E-45C4-9B11-41899F562997}" type="slidenum">
              <a:rPr lang="en-US" smtClean="0"/>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0B61A3-0043-41ED-972A-9759466243B2}" type="datetimeFigureOut">
              <a:rPr lang="en-US" smtClean="0"/>
              <a:t>10/24/15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998FC5-5A6E-45C4-9B11-41899F562997}" type="slidenum">
              <a:rPr lang="en-US" smtClean="0"/>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0B61A3-0043-41ED-972A-9759466243B2}" type="datetimeFigureOut">
              <a:rPr lang="en-US" smtClean="0"/>
              <a:t>10/24/15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998FC5-5A6E-45C4-9B11-41899F562997}" type="slidenum">
              <a:rPr lang="en-US" smtClean="0"/>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3" y="1387058"/>
            <a:ext cx="3297953" cy="1113254"/>
          </a:xfrm>
        </p:spPr>
        <p:txBody>
          <a:bodyPr anchor="b">
            <a:normAutofit/>
          </a:bodyPr>
          <a:lstStyle>
            <a:lvl1pPr algn="l">
              <a:defRPr sz="2400" b="0"/>
            </a:lvl1pPr>
          </a:lstStyle>
          <a:p>
            <a:r>
              <a:rPr lang="en-US" smtClean="0"/>
              <a:t>Click to edit Master title style</a:t>
            </a:r>
            <a:endParaRPr lang="en-US"/>
          </a:p>
        </p:txBody>
      </p:sp>
      <p:sp>
        <p:nvSpPr>
          <p:cNvPr id="4" name="Text Placeholder 3"/>
          <p:cNvSpPr>
            <a:spLocks noGrp="1"/>
          </p:cNvSpPr>
          <p:nvPr>
            <p:ph type="body" sz="half" idx="2"/>
          </p:nvPr>
        </p:nvSpPr>
        <p:spPr>
          <a:xfrm>
            <a:off x="1009443" y="2500312"/>
            <a:ext cx="3297954"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0B61A3-0043-41ED-972A-9759466243B2}" type="datetimeFigureOut">
              <a:rPr lang="en-US" smtClean="0"/>
              <a:t>10/24/15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998FC5-5A6E-45C4-9B11-41899F562997}" type="slidenum">
              <a:rPr lang="en-US" smtClean="0"/>
              <a:t>‹#›</a:t>
            </a:fld>
            <a:endParaRPr lang="en-US"/>
          </a:p>
        </p:txBody>
      </p:sp>
      <p:grpSp>
        <p:nvGrpSpPr>
          <p:cNvPr id="16" name="Group 15"/>
          <p:cNvGrpSpPr/>
          <p:nvPr/>
        </p:nvGrpSpPr>
        <p:grpSpPr>
          <a:xfrm>
            <a:off x="4516154" y="994387"/>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Picture Placeholder 17"/>
          <p:cNvSpPr>
            <a:spLocks noGrp="1"/>
          </p:cNvSpPr>
          <p:nvPr>
            <p:ph type="pic" sz="quarter" idx="14"/>
          </p:nvPr>
        </p:nvSpPr>
        <p:spPr>
          <a:xfrm>
            <a:off x="4674192" y="1601512"/>
            <a:ext cx="3429000" cy="3429000"/>
          </a:xfrm>
          <a:prstGeom prst="ellipse">
            <a:avLst/>
          </a:prstGeom>
          <a:ln w="76200">
            <a:solidFill>
              <a:schemeClr val="tx2">
                <a:lumMod val="75000"/>
              </a:schemeClr>
            </a:solidFill>
          </a:ln>
        </p:spPr>
        <p:txBody>
          <a:bodyPr/>
          <a:lstStyle/>
          <a:p>
            <a:r>
              <a:rPr lang="en-US" smtClean="0"/>
              <a:t>Click icon to add picture</a:t>
            </a:r>
            <a:endParaRPr lang="en-US"/>
          </a:p>
        </p:txBody>
      </p:sp>
    </p:spTree>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6" name="Oval 55"/>
          <p:cNvSpPr>
            <a:spLocks noChangeAspect="1"/>
          </p:cNvSpPr>
          <p:nvPr/>
        </p:nvSpPr>
        <p:spPr>
          <a:xfrm>
            <a:off x="-69625" y="4042576"/>
            <a:ext cx="1743945" cy="1909234"/>
          </a:xfrm>
          <a:custGeom>
            <a:avLst/>
            <a:gdLst/>
            <a:ahLst/>
            <a:cxnLst/>
            <a:rect l="l" t="t" r="r" b="b"/>
            <a:pathLst>
              <a:path w="1743945" h="1909234">
                <a:moveTo>
                  <a:pt x="789328" y="0"/>
                </a:moveTo>
                <a:cubicBezTo>
                  <a:pt x="1316548" y="0"/>
                  <a:pt x="1743945" y="427397"/>
                  <a:pt x="1743945" y="954617"/>
                </a:cubicBezTo>
                <a:cubicBezTo>
                  <a:pt x="1743945" y="1481837"/>
                  <a:pt x="1316548" y="1909234"/>
                  <a:pt x="789328" y="1909234"/>
                </a:cubicBezTo>
                <a:cubicBezTo>
                  <a:pt x="461080" y="1909234"/>
                  <a:pt x="171527" y="1743562"/>
                  <a:pt x="0" y="1491086"/>
                </a:cubicBezTo>
                <a:lnTo>
                  <a:pt x="0" y="418149"/>
                </a:lnTo>
                <a:cubicBezTo>
                  <a:pt x="171527" y="165673"/>
                  <a:pt x="461080" y="0"/>
                  <a:pt x="789328"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3" name="Oval 52"/>
          <p:cNvSpPr>
            <a:spLocks noChangeAspect="1"/>
          </p:cNvSpPr>
          <p:nvPr/>
        </p:nvSpPr>
        <p:spPr>
          <a:xfrm>
            <a:off x="520638" y="1095310"/>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2" name="Oval 51"/>
          <p:cNvSpPr>
            <a:spLocks noChangeAspect="1"/>
          </p:cNvSpPr>
          <p:nvPr/>
        </p:nvSpPr>
        <p:spPr>
          <a:xfrm>
            <a:off x="1878729" y="282933"/>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4" name="Oval 53"/>
          <p:cNvSpPr>
            <a:spLocks noChangeAspect="1"/>
          </p:cNvSpPr>
          <p:nvPr/>
        </p:nvSpPr>
        <p:spPr>
          <a:xfrm>
            <a:off x="520637" y="5729135"/>
            <a:ext cx="1909234" cy="1193756"/>
          </a:xfrm>
          <a:custGeom>
            <a:avLst/>
            <a:gdLst/>
            <a:ahLst/>
            <a:cxnLst/>
            <a:rect l="l" t="t" r="r" b="b"/>
            <a:pathLst>
              <a:path w="1909234" h="1193756">
                <a:moveTo>
                  <a:pt x="954617" y="0"/>
                </a:moveTo>
                <a:cubicBezTo>
                  <a:pt x="1481837" y="0"/>
                  <a:pt x="1909234" y="427397"/>
                  <a:pt x="1909234" y="954617"/>
                </a:cubicBezTo>
                <a:cubicBezTo>
                  <a:pt x="1909234" y="1037305"/>
                  <a:pt x="1898721" y="1117537"/>
                  <a:pt x="1877819" y="1193756"/>
                </a:cubicBezTo>
                <a:lnTo>
                  <a:pt x="31415" y="1193756"/>
                </a:lnTo>
                <a:cubicBezTo>
                  <a:pt x="10513" y="1117537"/>
                  <a:pt x="0" y="1037305"/>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0" name="Oval 129"/>
          <p:cNvSpPr>
            <a:spLocks noChangeAspect="1"/>
          </p:cNvSpPr>
          <p:nvPr/>
        </p:nvSpPr>
        <p:spPr>
          <a:xfrm>
            <a:off x="-46711" y="-61709"/>
            <a:ext cx="1449107" cy="1677064"/>
          </a:xfrm>
          <a:custGeom>
            <a:avLst/>
            <a:gdLst/>
            <a:ahLst/>
            <a:cxnLst/>
            <a:rect l="l" t="t" r="r" b="b"/>
            <a:pathLst>
              <a:path w="1449107" h="1677064">
                <a:moveTo>
                  <a:pt x="0" y="0"/>
                </a:moveTo>
                <a:lnTo>
                  <a:pt x="1112019" y="0"/>
                </a:lnTo>
                <a:cubicBezTo>
                  <a:pt x="1319407" y="171874"/>
                  <a:pt x="1449107" y="432014"/>
                  <a:pt x="1449107" y="722447"/>
                </a:cubicBezTo>
                <a:cubicBezTo>
                  <a:pt x="1449107" y="1249667"/>
                  <a:pt x="1021710" y="1677064"/>
                  <a:pt x="494490" y="1677064"/>
                </a:cubicBezTo>
                <a:cubicBezTo>
                  <a:pt x="313232" y="1677064"/>
                  <a:pt x="143772" y="1626546"/>
                  <a:pt x="0" y="1537872"/>
                </a:cubicBezTo>
                <a:close/>
              </a:path>
            </a:pathLst>
          </a:custGeom>
          <a:solidFill>
            <a:schemeClr val="tx2">
              <a:lumMod val="75000"/>
              <a:alpha val="14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1" name="Oval 130"/>
          <p:cNvSpPr>
            <a:spLocks noChangeAspect="1"/>
          </p:cNvSpPr>
          <p:nvPr/>
        </p:nvSpPr>
        <p:spPr>
          <a:xfrm>
            <a:off x="924113" y="-161623"/>
            <a:ext cx="1909233" cy="1909233"/>
          </a:xfrm>
          <a:prstGeom prst="ellipse">
            <a:avLst/>
          </a:prstGeom>
          <a:solidFill>
            <a:schemeClr val="tx2">
              <a:lumMod val="75000"/>
              <a:alpha val="2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2" name="Oval 131"/>
          <p:cNvSpPr>
            <a:spLocks noChangeAspect="1"/>
          </p:cNvSpPr>
          <p:nvPr/>
        </p:nvSpPr>
        <p:spPr>
          <a:xfrm>
            <a:off x="0" y="66073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3" name="Oval 132"/>
          <p:cNvSpPr>
            <a:spLocks noChangeAspect="1"/>
          </p:cNvSpPr>
          <p:nvPr/>
        </p:nvSpPr>
        <p:spPr>
          <a:xfrm>
            <a:off x="7497531" y="-61709"/>
            <a:ext cx="1694467" cy="1677064"/>
          </a:xfrm>
          <a:custGeom>
            <a:avLst/>
            <a:gdLst/>
            <a:ahLst/>
            <a:cxnLst/>
            <a:rect l="l" t="t" r="r" b="b"/>
            <a:pathLst>
              <a:path w="1694467" h="1677064">
                <a:moveTo>
                  <a:pt x="337088" y="0"/>
                </a:moveTo>
                <a:lnTo>
                  <a:pt x="1573463" y="0"/>
                </a:lnTo>
                <a:cubicBezTo>
                  <a:pt x="1618202" y="37449"/>
                  <a:pt x="1658454" y="79950"/>
                  <a:pt x="1694467" y="126010"/>
                </a:cubicBezTo>
                <a:lnTo>
                  <a:pt x="1694467" y="1318884"/>
                </a:lnTo>
                <a:cubicBezTo>
                  <a:pt x="1522840" y="1538397"/>
                  <a:pt x="1254922" y="1677064"/>
                  <a:pt x="954617" y="1677064"/>
                </a:cubicBezTo>
                <a:cubicBezTo>
                  <a:pt x="427397" y="1677064"/>
                  <a:pt x="0" y="1249667"/>
                  <a:pt x="0" y="722447"/>
                </a:cubicBezTo>
                <a:cubicBezTo>
                  <a:pt x="0" y="432014"/>
                  <a:pt x="129700" y="171874"/>
                  <a:pt x="337088" y="0"/>
                </a:cubicBezTo>
                <a:close/>
              </a:path>
            </a:pathLst>
          </a:custGeom>
          <a:solidFill>
            <a:schemeClr val="accent3">
              <a:lumMod val="60000"/>
              <a:lumOff val="40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4" name="Oval 133"/>
          <p:cNvSpPr>
            <a:spLocks noChangeAspect="1"/>
          </p:cNvSpPr>
          <p:nvPr/>
        </p:nvSpPr>
        <p:spPr>
          <a:xfrm>
            <a:off x="6117502" y="-61708"/>
            <a:ext cx="1909234" cy="1705448"/>
          </a:xfrm>
          <a:custGeom>
            <a:avLst/>
            <a:gdLst/>
            <a:ahLst/>
            <a:cxnLst/>
            <a:rect l="l" t="t" r="r" b="b"/>
            <a:pathLst>
              <a:path w="1909234" h="1705448">
                <a:moveTo>
                  <a:pt x="371490" y="0"/>
                </a:moveTo>
                <a:lnTo>
                  <a:pt x="1537745" y="0"/>
                </a:lnTo>
                <a:cubicBezTo>
                  <a:pt x="1764760" y="171517"/>
                  <a:pt x="1909234" y="444302"/>
                  <a:pt x="1909234" y="750831"/>
                </a:cubicBezTo>
                <a:cubicBezTo>
                  <a:pt x="1909234" y="1278051"/>
                  <a:pt x="1481837" y="1705448"/>
                  <a:pt x="954617" y="1705448"/>
                </a:cubicBezTo>
                <a:cubicBezTo>
                  <a:pt x="427397" y="1705448"/>
                  <a:pt x="0" y="1278051"/>
                  <a:pt x="0" y="750831"/>
                </a:cubicBezTo>
                <a:cubicBezTo>
                  <a:pt x="0" y="444302"/>
                  <a:pt x="144474" y="171517"/>
                  <a:pt x="371490" y="0"/>
                </a:cubicBezTo>
                <a:close/>
              </a:path>
            </a:pathLst>
          </a:cu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5" name="Oval 134"/>
          <p:cNvSpPr>
            <a:spLocks noChangeAspect="1"/>
          </p:cNvSpPr>
          <p:nvPr/>
        </p:nvSpPr>
        <p:spPr>
          <a:xfrm>
            <a:off x="7494454" y="1095309"/>
            <a:ext cx="1697544" cy="1909234"/>
          </a:xfrm>
          <a:custGeom>
            <a:avLst/>
            <a:gdLst/>
            <a:ahLst/>
            <a:cxnLst/>
            <a:rect l="l" t="t" r="r" b="b"/>
            <a:pathLst>
              <a:path w="1697544" h="1909234">
                <a:moveTo>
                  <a:pt x="954617" y="0"/>
                </a:moveTo>
                <a:cubicBezTo>
                  <a:pt x="1256666" y="0"/>
                  <a:pt x="1525952" y="140283"/>
                  <a:pt x="1697544" y="361910"/>
                </a:cubicBezTo>
                <a:lnTo>
                  <a:pt x="1697544" y="1547324"/>
                </a:lnTo>
                <a:cubicBezTo>
                  <a:pt x="1525952" y="1768951"/>
                  <a:pt x="1256666" y="1909234"/>
                  <a:pt x="954617" y="1909234"/>
                </a:cubicBezTo>
                <a:cubicBezTo>
                  <a:pt x="427397" y="1909234"/>
                  <a:pt x="0" y="1481837"/>
                  <a:pt x="0" y="954617"/>
                </a:cubicBezTo>
                <a:cubicBezTo>
                  <a:pt x="0" y="427397"/>
                  <a:pt x="427397" y="0"/>
                  <a:pt x="954617" y="0"/>
                </a:cubicBezTo>
                <a:close/>
              </a:path>
            </a:pathLst>
          </a:cu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6" name="Oval 135"/>
          <p:cNvSpPr>
            <a:spLocks noChangeAspect="1"/>
          </p:cNvSpPr>
          <p:nvPr/>
        </p:nvSpPr>
        <p:spPr>
          <a:xfrm>
            <a:off x="8056674" y="5140346"/>
            <a:ext cx="1137194" cy="1759729"/>
          </a:xfrm>
          <a:custGeom>
            <a:avLst/>
            <a:gdLst/>
            <a:ahLst/>
            <a:cxnLst/>
            <a:rect l="l" t="t" r="r" b="b"/>
            <a:pathLst>
              <a:path w="1137194" h="1759729">
                <a:moveTo>
                  <a:pt x="954617" y="0"/>
                </a:moveTo>
                <a:cubicBezTo>
                  <a:pt x="1017088" y="0"/>
                  <a:pt x="1078157" y="6001"/>
                  <a:pt x="1137194" y="17897"/>
                </a:cubicBezTo>
                <a:lnTo>
                  <a:pt x="1137194" y="1759729"/>
                </a:lnTo>
                <a:lnTo>
                  <a:pt x="443151" y="1759729"/>
                </a:lnTo>
                <a:cubicBezTo>
                  <a:pt x="176544" y="1591075"/>
                  <a:pt x="0" y="1293463"/>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7" name="Oval 136"/>
          <p:cNvSpPr>
            <a:spLocks noChangeAspect="1"/>
          </p:cNvSpPr>
          <p:nvPr/>
        </p:nvSpPr>
        <p:spPr>
          <a:xfrm>
            <a:off x="6661711" y="4362912"/>
            <a:ext cx="1909233" cy="1909233"/>
          </a:xfrm>
          <a:prstGeom prst="ellipse">
            <a:avLst/>
          </a:prstGeom>
          <a:solidFill>
            <a:schemeClr val="tx2">
              <a:lumMod val="75000"/>
              <a:alpha val="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8" name="Oval 137"/>
          <p:cNvSpPr>
            <a:spLocks noChangeAspect="1"/>
          </p:cNvSpPr>
          <p:nvPr/>
        </p:nvSpPr>
        <p:spPr>
          <a:xfrm>
            <a:off x="-69625" y="4948766"/>
            <a:ext cx="1353860" cy="1909234"/>
          </a:xfrm>
          <a:custGeom>
            <a:avLst/>
            <a:gdLst/>
            <a:ahLst/>
            <a:cxnLst/>
            <a:rect l="l" t="t" r="r" b="b"/>
            <a:pathLst>
              <a:path w="1353860" h="1909234">
                <a:moveTo>
                  <a:pt x="399243" y="0"/>
                </a:moveTo>
                <a:cubicBezTo>
                  <a:pt x="926463" y="0"/>
                  <a:pt x="1353860" y="427397"/>
                  <a:pt x="1353860" y="954617"/>
                </a:cubicBezTo>
                <a:cubicBezTo>
                  <a:pt x="1353860" y="1481837"/>
                  <a:pt x="926463" y="1909234"/>
                  <a:pt x="399243" y="1909234"/>
                </a:cubicBezTo>
                <a:cubicBezTo>
                  <a:pt x="256544" y="1909234"/>
                  <a:pt x="121158" y="1877924"/>
                  <a:pt x="0" y="1820890"/>
                </a:cubicBezTo>
                <a:lnTo>
                  <a:pt x="0" y="88345"/>
                </a:lnTo>
                <a:cubicBezTo>
                  <a:pt x="121158" y="31311"/>
                  <a:pt x="256544" y="0"/>
                  <a:pt x="399243"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9" name="Oval 138"/>
          <p:cNvSpPr>
            <a:spLocks noChangeAspect="1"/>
          </p:cNvSpPr>
          <p:nvPr/>
        </p:nvSpPr>
        <p:spPr>
          <a:xfrm>
            <a:off x="708471" y="4790336"/>
            <a:ext cx="1909233" cy="1909233"/>
          </a:xfrm>
          <a:prstGeom prst="ellipse">
            <a:avLst/>
          </a:pr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40" name="Oval 139"/>
          <p:cNvSpPr>
            <a:spLocks noChangeAspect="1"/>
          </p:cNvSpPr>
          <p:nvPr/>
        </p:nvSpPr>
        <p:spPr>
          <a:xfrm>
            <a:off x="6117503" y="78398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41" name="Oval 140"/>
          <p:cNvSpPr>
            <a:spLocks noChangeAspect="1"/>
          </p:cNvSpPr>
          <p:nvPr/>
        </p:nvSpPr>
        <p:spPr>
          <a:xfrm>
            <a:off x="6459053" y="5140346"/>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18" name="Oval 117"/>
          <p:cNvSpPr>
            <a:spLocks noChangeAspect="1"/>
          </p:cNvSpPr>
          <p:nvPr/>
        </p:nvSpPr>
        <p:spPr>
          <a:xfrm>
            <a:off x="8398204" y="597861"/>
            <a:ext cx="793794" cy="1252918"/>
          </a:xfrm>
          <a:custGeom>
            <a:avLst/>
            <a:gdLst/>
            <a:ahLst/>
            <a:cxnLst/>
            <a:rect l="l" t="t" r="r" b="b"/>
            <a:pathLst>
              <a:path w="793794" h="1252918">
                <a:moveTo>
                  <a:pt x="626459" y="0"/>
                </a:moveTo>
                <a:cubicBezTo>
                  <a:pt x="684682" y="0"/>
                  <a:pt x="741049" y="7943"/>
                  <a:pt x="793794" y="25480"/>
                </a:cubicBezTo>
                <a:lnTo>
                  <a:pt x="793794" y="1227438"/>
                </a:lnTo>
                <a:cubicBezTo>
                  <a:pt x="741049" y="1244975"/>
                  <a:pt x="684682" y="1252918"/>
                  <a:pt x="626459" y="1252918"/>
                </a:cubicBezTo>
                <a:cubicBezTo>
                  <a:pt x="280475" y="1252918"/>
                  <a:pt x="0" y="972443"/>
                  <a:pt x="0" y="626459"/>
                </a:cubicBezTo>
                <a:cubicBezTo>
                  <a:pt x="0" y="280475"/>
                  <a:pt x="280475" y="0"/>
                  <a:pt x="626459"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9" name="Oval 118"/>
          <p:cNvSpPr>
            <a:spLocks noChangeAspect="1"/>
          </p:cNvSpPr>
          <p:nvPr/>
        </p:nvSpPr>
        <p:spPr>
          <a:xfrm>
            <a:off x="6350100" y="206512"/>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0" name="Oval 119"/>
          <p:cNvSpPr>
            <a:spLocks noChangeAspect="1"/>
          </p:cNvSpPr>
          <p:nvPr/>
        </p:nvSpPr>
        <p:spPr>
          <a:xfrm>
            <a:off x="6872127" y="1450645"/>
            <a:ext cx="1218253" cy="1218253"/>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1" name="Oval 120"/>
          <p:cNvSpPr>
            <a:spLocks noChangeAspect="1"/>
          </p:cNvSpPr>
          <p:nvPr/>
        </p:nvSpPr>
        <p:spPr>
          <a:xfrm>
            <a:off x="7219068" y="2049927"/>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2" name="Oval 121"/>
          <p:cNvSpPr>
            <a:spLocks noChangeAspect="1"/>
          </p:cNvSpPr>
          <p:nvPr/>
        </p:nvSpPr>
        <p:spPr>
          <a:xfrm>
            <a:off x="7749416" y="2661634"/>
            <a:ext cx="721308" cy="721308"/>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3" name="Oval 122"/>
          <p:cNvSpPr>
            <a:spLocks noChangeAspect="1"/>
          </p:cNvSpPr>
          <p:nvPr/>
        </p:nvSpPr>
        <p:spPr>
          <a:xfrm>
            <a:off x="685054" y="-100976"/>
            <a:ext cx="1193676" cy="697815"/>
          </a:xfrm>
          <a:custGeom>
            <a:avLst/>
            <a:gdLst/>
            <a:ahLst/>
            <a:cxnLst/>
            <a:rect l="l" t="t" r="r" b="b"/>
            <a:pathLst>
              <a:path w="1193676" h="697815">
                <a:moveTo>
                  <a:pt x="10179" y="0"/>
                </a:moveTo>
                <a:lnTo>
                  <a:pt x="1183497" y="0"/>
                </a:lnTo>
                <a:cubicBezTo>
                  <a:pt x="1190746" y="32633"/>
                  <a:pt x="1193676" y="66463"/>
                  <a:pt x="1193676" y="100977"/>
                </a:cubicBezTo>
                <a:cubicBezTo>
                  <a:pt x="1193676" y="430602"/>
                  <a:pt x="926463" y="697815"/>
                  <a:pt x="596838" y="697815"/>
                </a:cubicBezTo>
                <a:cubicBezTo>
                  <a:pt x="267213" y="697815"/>
                  <a:pt x="0" y="430602"/>
                  <a:pt x="0" y="100977"/>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4" name="Oval 123"/>
          <p:cNvSpPr>
            <a:spLocks noChangeAspect="1"/>
          </p:cNvSpPr>
          <p:nvPr/>
        </p:nvSpPr>
        <p:spPr>
          <a:xfrm>
            <a:off x="1502638" y="-100976"/>
            <a:ext cx="1029028" cy="459889"/>
          </a:xfrm>
          <a:custGeom>
            <a:avLst/>
            <a:gdLst/>
            <a:ahLst/>
            <a:cxnLst/>
            <a:rect l="l" t="t" r="r" b="b"/>
            <a:pathLst>
              <a:path w="1029028" h="459889">
                <a:moveTo>
                  <a:pt x="0" y="0"/>
                </a:moveTo>
                <a:lnTo>
                  <a:pt x="1029028" y="0"/>
                </a:lnTo>
                <a:cubicBezTo>
                  <a:pt x="1001386" y="259074"/>
                  <a:pt x="781401" y="459889"/>
                  <a:pt x="514514" y="459889"/>
                </a:cubicBezTo>
                <a:cubicBezTo>
                  <a:pt x="247627" y="459889"/>
                  <a:pt x="27642" y="259074"/>
                  <a:pt x="0"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5" name="Oval 124"/>
          <p:cNvSpPr>
            <a:spLocks noChangeAspect="1"/>
          </p:cNvSpPr>
          <p:nvPr/>
        </p:nvSpPr>
        <p:spPr>
          <a:xfrm>
            <a:off x="-69624" y="-100976"/>
            <a:ext cx="590263" cy="612289"/>
          </a:xfrm>
          <a:custGeom>
            <a:avLst/>
            <a:gdLst/>
            <a:ahLst/>
            <a:cxnLst/>
            <a:rect l="l" t="t" r="r" b="b"/>
            <a:pathLst>
              <a:path w="590263" h="612289">
                <a:moveTo>
                  <a:pt x="0" y="0"/>
                </a:moveTo>
                <a:lnTo>
                  <a:pt x="581024" y="0"/>
                </a:lnTo>
                <a:cubicBezTo>
                  <a:pt x="587493" y="29611"/>
                  <a:pt x="590263" y="60308"/>
                  <a:pt x="590263" y="91651"/>
                </a:cubicBezTo>
                <a:cubicBezTo>
                  <a:pt x="590263" y="379191"/>
                  <a:pt x="357165" y="612289"/>
                  <a:pt x="69625" y="612289"/>
                </a:cubicBezTo>
                <a:lnTo>
                  <a:pt x="0" y="605270"/>
                </a:ln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6" name="Oval 125"/>
          <p:cNvSpPr>
            <a:spLocks noChangeAspect="1"/>
          </p:cNvSpPr>
          <p:nvPr/>
        </p:nvSpPr>
        <p:spPr>
          <a:xfrm>
            <a:off x="277432" y="4321783"/>
            <a:ext cx="1396887" cy="1396887"/>
          </a:xfrm>
          <a:prstGeom prst="ellipse">
            <a:avLst/>
          </a:pr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7" name="Oval 126"/>
          <p:cNvSpPr>
            <a:spLocks noChangeAspect="1"/>
          </p:cNvSpPr>
          <p:nvPr/>
        </p:nvSpPr>
        <p:spPr>
          <a:xfrm>
            <a:off x="5792131" y="6489965"/>
            <a:ext cx="1115939" cy="443769"/>
          </a:xfrm>
          <a:custGeom>
            <a:avLst/>
            <a:gdLst/>
            <a:ahLst/>
            <a:cxnLst/>
            <a:rect l="l" t="t" r="r" b="b"/>
            <a:pathLst>
              <a:path w="1115939" h="443769">
                <a:moveTo>
                  <a:pt x="557969" y="0"/>
                </a:moveTo>
                <a:cubicBezTo>
                  <a:pt x="830120" y="0"/>
                  <a:pt x="1058049" y="189335"/>
                  <a:pt x="1115939" y="443769"/>
                </a:cubicBezTo>
                <a:lnTo>
                  <a:pt x="0" y="443769"/>
                </a:lnTo>
                <a:cubicBezTo>
                  <a:pt x="57889" y="189335"/>
                  <a:pt x="285818" y="0"/>
                  <a:pt x="55796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8" name="Oval 127"/>
          <p:cNvSpPr>
            <a:spLocks noChangeAspect="1"/>
          </p:cNvSpPr>
          <p:nvPr/>
        </p:nvSpPr>
        <p:spPr>
          <a:xfrm>
            <a:off x="6127999" y="6408840"/>
            <a:ext cx="1237019" cy="524894"/>
          </a:xfrm>
          <a:custGeom>
            <a:avLst/>
            <a:gdLst/>
            <a:ahLst/>
            <a:cxnLst/>
            <a:rect l="l" t="t" r="r" b="b"/>
            <a:pathLst>
              <a:path w="1237019" h="524894">
                <a:moveTo>
                  <a:pt x="618509" y="0"/>
                </a:moveTo>
                <a:cubicBezTo>
                  <a:pt x="930325" y="0"/>
                  <a:pt x="1189147" y="226891"/>
                  <a:pt x="1237019" y="524894"/>
                </a:cubicBezTo>
                <a:lnTo>
                  <a:pt x="0" y="524894"/>
                </a:lnTo>
                <a:cubicBezTo>
                  <a:pt x="47872" y="226891"/>
                  <a:pt x="306694" y="0"/>
                  <a:pt x="61850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9" name="Oval 128"/>
          <p:cNvSpPr>
            <a:spLocks noChangeAspect="1"/>
          </p:cNvSpPr>
          <p:nvPr/>
        </p:nvSpPr>
        <p:spPr>
          <a:xfrm>
            <a:off x="7577655" y="6408841"/>
            <a:ext cx="1211408" cy="524893"/>
          </a:xfrm>
          <a:custGeom>
            <a:avLst/>
            <a:gdLst/>
            <a:ahLst/>
            <a:cxnLst/>
            <a:rect l="l" t="t" r="r" b="b"/>
            <a:pathLst>
              <a:path w="1211408" h="524893">
                <a:moveTo>
                  <a:pt x="605704" y="0"/>
                </a:moveTo>
                <a:cubicBezTo>
                  <a:pt x="914574" y="0"/>
                  <a:pt x="1170243" y="227782"/>
                  <a:pt x="1211408" y="524893"/>
                </a:cubicBezTo>
                <a:lnTo>
                  <a:pt x="0" y="524893"/>
                </a:lnTo>
                <a:cubicBezTo>
                  <a:pt x="41165" y="227782"/>
                  <a:pt x="296834" y="0"/>
                  <a:pt x="605704"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7" name="Oval 96"/>
          <p:cNvSpPr>
            <a:spLocks noChangeAspect="1"/>
          </p:cNvSpPr>
          <p:nvPr/>
        </p:nvSpPr>
        <p:spPr>
          <a:xfrm>
            <a:off x="11073" y="4941986"/>
            <a:ext cx="611230" cy="61123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8" name="Oval 97"/>
          <p:cNvSpPr>
            <a:spLocks noChangeAspect="1"/>
          </p:cNvSpPr>
          <p:nvPr/>
        </p:nvSpPr>
        <p:spPr>
          <a:xfrm>
            <a:off x="-69625" y="6172569"/>
            <a:ext cx="778097" cy="750322"/>
          </a:xfrm>
          <a:custGeom>
            <a:avLst/>
            <a:gdLst/>
            <a:ahLst/>
            <a:cxnLst/>
            <a:rect l="l" t="t" r="r" b="b"/>
            <a:pathLst>
              <a:path w="778097" h="750322">
                <a:moveTo>
                  <a:pt x="261411" y="0"/>
                </a:moveTo>
                <a:cubicBezTo>
                  <a:pt x="546769" y="0"/>
                  <a:pt x="778097" y="231328"/>
                  <a:pt x="778097" y="516686"/>
                </a:cubicBezTo>
                <a:cubicBezTo>
                  <a:pt x="778097" y="601179"/>
                  <a:pt x="757816" y="680934"/>
                  <a:pt x="719843" y="750322"/>
                </a:cubicBezTo>
                <a:lnTo>
                  <a:pt x="0" y="750322"/>
                </a:lnTo>
                <a:lnTo>
                  <a:pt x="0" y="73330"/>
                </a:lnTo>
                <a:cubicBezTo>
                  <a:pt x="75863" y="26083"/>
                  <a:pt x="165591" y="0"/>
                  <a:pt x="261411"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9" name="Oval 98"/>
          <p:cNvSpPr>
            <a:spLocks noChangeAspect="1"/>
          </p:cNvSpPr>
          <p:nvPr/>
        </p:nvSpPr>
        <p:spPr>
          <a:xfrm>
            <a:off x="-69625" y="5158575"/>
            <a:ext cx="563524" cy="897560"/>
          </a:xfrm>
          <a:custGeom>
            <a:avLst/>
            <a:gdLst/>
            <a:ahLst/>
            <a:cxnLst/>
            <a:rect l="l" t="t" r="r" b="b"/>
            <a:pathLst>
              <a:path w="563524" h="897560">
                <a:moveTo>
                  <a:pt x="114744" y="0"/>
                </a:moveTo>
                <a:cubicBezTo>
                  <a:pt x="362598" y="0"/>
                  <a:pt x="563524" y="200926"/>
                  <a:pt x="563524" y="448780"/>
                </a:cubicBezTo>
                <a:cubicBezTo>
                  <a:pt x="563524" y="696634"/>
                  <a:pt x="362598" y="897560"/>
                  <a:pt x="114744" y="897560"/>
                </a:cubicBezTo>
                <a:cubicBezTo>
                  <a:pt x="74918" y="897560"/>
                  <a:pt x="36304" y="892373"/>
                  <a:pt x="0" y="880900"/>
                </a:cubicBezTo>
                <a:lnTo>
                  <a:pt x="0" y="16661"/>
                </a:lnTo>
                <a:cubicBezTo>
                  <a:pt x="36304" y="5188"/>
                  <a:pt x="74918" y="0"/>
                  <a:pt x="114744"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0" name="Oval 99"/>
          <p:cNvSpPr>
            <a:spLocks noChangeAspect="1"/>
          </p:cNvSpPr>
          <p:nvPr/>
        </p:nvSpPr>
        <p:spPr>
          <a:xfrm>
            <a:off x="-25758" y="482386"/>
            <a:ext cx="598416" cy="905704"/>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1" name="Oval 100"/>
          <p:cNvSpPr>
            <a:spLocks noChangeAspect="1"/>
          </p:cNvSpPr>
          <p:nvPr/>
        </p:nvSpPr>
        <p:spPr>
          <a:xfrm>
            <a:off x="474208" y="836793"/>
            <a:ext cx="910817" cy="910817"/>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2" name="Oval 101"/>
          <p:cNvSpPr>
            <a:spLocks noChangeAspect="1"/>
          </p:cNvSpPr>
          <p:nvPr/>
        </p:nvSpPr>
        <p:spPr>
          <a:xfrm>
            <a:off x="319223" y="1452260"/>
            <a:ext cx="772993" cy="772993"/>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3" name="Oval 102"/>
          <p:cNvSpPr>
            <a:spLocks noChangeAspect="1"/>
          </p:cNvSpPr>
          <p:nvPr/>
        </p:nvSpPr>
        <p:spPr>
          <a:xfrm>
            <a:off x="371257" y="1886983"/>
            <a:ext cx="610366" cy="610366"/>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4" name="Oval 103"/>
          <p:cNvSpPr>
            <a:spLocks noChangeAspect="1"/>
          </p:cNvSpPr>
          <p:nvPr/>
        </p:nvSpPr>
        <p:spPr>
          <a:xfrm>
            <a:off x="154676" y="1919682"/>
            <a:ext cx="521764" cy="52176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5" name="Oval 104"/>
          <p:cNvSpPr>
            <a:spLocks noChangeAspect="1"/>
          </p:cNvSpPr>
          <p:nvPr/>
        </p:nvSpPr>
        <p:spPr>
          <a:xfrm>
            <a:off x="7302517" y="-61709"/>
            <a:ext cx="910818" cy="750833"/>
          </a:xfrm>
          <a:custGeom>
            <a:avLst/>
            <a:gdLst/>
            <a:ahLst/>
            <a:cxnLst/>
            <a:rect l="l" t="t" r="r" b="b"/>
            <a:pathLst>
              <a:path w="910818" h="750833">
                <a:moveTo>
                  <a:pt x="111441" y="0"/>
                </a:moveTo>
                <a:lnTo>
                  <a:pt x="799378" y="0"/>
                </a:lnTo>
                <a:cubicBezTo>
                  <a:pt x="869408" y="78400"/>
                  <a:pt x="910818" y="182076"/>
                  <a:pt x="910818" y="295424"/>
                </a:cubicBezTo>
                <a:cubicBezTo>
                  <a:pt x="910818" y="546939"/>
                  <a:pt x="706924" y="750833"/>
                  <a:pt x="455409" y="750833"/>
                </a:cubicBezTo>
                <a:cubicBezTo>
                  <a:pt x="203894" y="750833"/>
                  <a:pt x="0" y="546939"/>
                  <a:pt x="0" y="295424"/>
                </a:cubicBezTo>
                <a:cubicBezTo>
                  <a:pt x="0" y="182076"/>
                  <a:pt x="41410" y="78400"/>
                  <a:pt x="111441"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6" name="Oval 105"/>
          <p:cNvSpPr>
            <a:spLocks noChangeAspect="1"/>
          </p:cNvSpPr>
          <p:nvPr/>
        </p:nvSpPr>
        <p:spPr>
          <a:xfrm>
            <a:off x="8718124" y="-61709"/>
            <a:ext cx="473874" cy="613011"/>
          </a:xfrm>
          <a:custGeom>
            <a:avLst/>
            <a:gdLst/>
            <a:ahLst/>
            <a:cxnLst/>
            <a:rect l="l" t="t" r="r" b="b"/>
            <a:pathLst>
              <a:path w="473874" h="613011">
                <a:moveTo>
                  <a:pt x="29684" y="0"/>
                </a:moveTo>
                <a:lnTo>
                  <a:pt x="473874" y="0"/>
                </a:lnTo>
                <a:lnTo>
                  <a:pt x="473874" y="611150"/>
                </a:lnTo>
                <a:cubicBezTo>
                  <a:pt x="467789" y="612887"/>
                  <a:pt x="461614" y="613011"/>
                  <a:pt x="455409" y="613011"/>
                </a:cubicBezTo>
                <a:cubicBezTo>
                  <a:pt x="203894" y="613011"/>
                  <a:pt x="0" y="409117"/>
                  <a:pt x="0" y="157602"/>
                </a:cubicBezTo>
                <a:cubicBezTo>
                  <a:pt x="0" y="101995"/>
                  <a:pt x="9966" y="48716"/>
                  <a:pt x="29684"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7" name="Oval 106"/>
          <p:cNvSpPr>
            <a:spLocks noChangeAspect="1"/>
          </p:cNvSpPr>
          <p:nvPr/>
        </p:nvSpPr>
        <p:spPr>
          <a:xfrm>
            <a:off x="7748238" y="282933"/>
            <a:ext cx="1128521" cy="1128521"/>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8" name="Oval 107"/>
          <p:cNvSpPr>
            <a:spLocks noChangeAspect="1"/>
          </p:cNvSpPr>
          <p:nvPr/>
        </p:nvSpPr>
        <p:spPr>
          <a:xfrm>
            <a:off x="8914718" y="749603"/>
            <a:ext cx="277280" cy="907992"/>
          </a:xfrm>
          <a:custGeom>
            <a:avLst/>
            <a:gdLst/>
            <a:ahLst/>
            <a:cxnLst/>
            <a:rect l="l" t="t" r="r" b="b"/>
            <a:pathLst>
              <a:path w="277280" h="907992">
                <a:moveTo>
                  <a:pt x="277280" y="0"/>
                </a:moveTo>
                <a:lnTo>
                  <a:pt x="277280" y="907992"/>
                </a:lnTo>
                <a:cubicBezTo>
                  <a:pt x="112021" y="824131"/>
                  <a:pt x="0" y="652146"/>
                  <a:pt x="0" y="453996"/>
                </a:cubicBezTo>
                <a:cubicBezTo>
                  <a:pt x="0" y="255847"/>
                  <a:pt x="112021" y="83861"/>
                  <a:pt x="277280"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9" name="Oval 108"/>
          <p:cNvSpPr>
            <a:spLocks noChangeAspect="1"/>
          </p:cNvSpPr>
          <p:nvPr/>
        </p:nvSpPr>
        <p:spPr>
          <a:xfrm>
            <a:off x="7590871" y="728498"/>
            <a:ext cx="969734" cy="96973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0" name="Oval 109"/>
          <p:cNvSpPr>
            <a:spLocks noChangeAspect="1"/>
          </p:cNvSpPr>
          <p:nvPr/>
        </p:nvSpPr>
        <p:spPr>
          <a:xfrm>
            <a:off x="7470041" y="1326476"/>
            <a:ext cx="608190" cy="608190"/>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1" name="Oval 110"/>
          <p:cNvSpPr>
            <a:spLocks noChangeAspect="1"/>
          </p:cNvSpPr>
          <p:nvPr/>
        </p:nvSpPr>
        <p:spPr>
          <a:xfrm>
            <a:off x="7629941" y="5611427"/>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2" name="Oval 111"/>
          <p:cNvSpPr>
            <a:spLocks noChangeAspect="1"/>
          </p:cNvSpPr>
          <p:nvPr/>
        </p:nvSpPr>
        <p:spPr>
          <a:xfrm>
            <a:off x="6972882" y="5242254"/>
            <a:ext cx="738345" cy="7383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3" name="Oval 112"/>
          <p:cNvSpPr>
            <a:spLocks noChangeAspect="1"/>
          </p:cNvSpPr>
          <p:nvPr/>
        </p:nvSpPr>
        <p:spPr>
          <a:xfrm>
            <a:off x="7494454" y="4928166"/>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4" name="Oval 113"/>
          <p:cNvSpPr>
            <a:spLocks noChangeAspect="1"/>
          </p:cNvSpPr>
          <p:nvPr/>
        </p:nvSpPr>
        <p:spPr>
          <a:xfrm>
            <a:off x="8229034" y="5666511"/>
            <a:ext cx="605634" cy="605634"/>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5" name="Oval 114"/>
          <p:cNvSpPr>
            <a:spLocks noChangeAspect="1"/>
          </p:cNvSpPr>
          <p:nvPr/>
        </p:nvSpPr>
        <p:spPr>
          <a:xfrm>
            <a:off x="8078231" y="4097842"/>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6" name="Oval 115"/>
          <p:cNvSpPr>
            <a:spLocks noChangeAspect="1"/>
          </p:cNvSpPr>
          <p:nvPr/>
        </p:nvSpPr>
        <p:spPr>
          <a:xfrm>
            <a:off x="8411816" y="5057878"/>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7" name="Oval 116"/>
          <p:cNvSpPr>
            <a:spLocks noChangeAspect="1"/>
          </p:cNvSpPr>
          <p:nvPr/>
        </p:nvSpPr>
        <p:spPr>
          <a:xfrm>
            <a:off x="8688590" y="4790335"/>
            <a:ext cx="503408" cy="553550"/>
          </a:xfrm>
          <a:custGeom>
            <a:avLst/>
            <a:gdLst/>
            <a:ahLst/>
            <a:cxnLst/>
            <a:rect l="l" t="t" r="r" b="b"/>
            <a:pathLst>
              <a:path w="503408" h="553550">
                <a:moveTo>
                  <a:pt x="276775" y="0"/>
                </a:moveTo>
                <a:cubicBezTo>
                  <a:pt x="370698" y="0"/>
                  <a:pt x="453694" y="46784"/>
                  <a:pt x="503408" y="118545"/>
                </a:cubicBezTo>
                <a:lnTo>
                  <a:pt x="503408" y="435005"/>
                </a:lnTo>
                <a:cubicBezTo>
                  <a:pt x="453694" y="506767"/>
                  <a:pt x="370698" y="553550"/>
                  <a:pt x="276775" y="553550"/>
                </a:cubicBezTo>
                <a:cubicBezTo>
                  <a:pt x="123916" y="553550"/>
                  <a:pt x="0" y="429634"/>
                  <a:pt x="0" y="276775"/>
                </a:cubicBezTo>
                <a:cubicBezTo>
                  <a:pt x="0" y="123916"/>
                  <a:pt x="123916" y="0"/>
                  <a:pt x="276775"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fld id="{D30B61A3-0043-41ED-972A-9759466243B2}" type="datetimeFigureOut">
              <a:rPr lang="en-US" smtClean="0"/>
              <a:t>10/24/15</a:t>
            </a:fld>
            <a:endParaRPr lang="en-US"/>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fld id="{82998FC5-5A6E-45C4-9B11-41899F562997}" type="slidenum">
              <a:rPr lang="en-US" smtClean="0"/>
              <a:t>‹#›</a:t>
            </a:fld>
            <a:endParaRPr lang="en-US"/>
          </a:p>
        </p:txBody>
      </p:sp>
      <p:sp>
        <p:nvSpPr>
          <p:cNvPr id="55" name="Oval 54"/>
          <p:cNvSpPr>
            <a:spLocks noChangeAspect="1"/>
          </p:cNvSpPr>
          <p:nvPr/>
        </p:nvSpPr>
        <p:spPr>
          <a:xfrm>
            <a:off x="1583172" y="5454223"/>
            <a:ext cx="1909234" cy="1468668"/>
          </a:xfrm>
          <a:custGeom>
            <a:avLst/>
            <a:gdLst/>
            <a:ahLst/>
            <a:cxnLst/>
            <a:rect l="l" t="t" r="r" b="b"/>
            <a:pathLst>
              <a:path w="1909234" h="1468668">
                <a:moveTo>
                  <a:pt x="954617" y="0"/>
                </a:moveTo>
                <a:cubicBezTo>
                  <a:pt x="1481837" y="0"/>
                  <a:pt x="1909234" y="427397"/>
                  <a:pt x="1909234" y="954617"/>
                </a:cubicBezTo>
                <a:cubicBezTo>
                  <a:pt x="1909234" y="1144075"/>
                  <a:pt x="1854043" y="1320642"/>
                  <a:pt x="1758159" y="1468668"/>
                </a:cubicBezTo>
                <a:lnTo>
                  <a:pt x="151075" y="1468668"/>
                </a:lnTo>
                <a:cubicBezTo>
                  <a:pt x="55192" y="1320642"/>
                  <a:pt x="0" y="1144075"/>
                  <a:pt x="0" y="954617"/>
                </a:cubicBezTo>
                <a:cubicBezTo>
                  <a:pt x="0" y="427397"/>
                  <a:pt x="427397" y="0"/>
                  <a:pt x="954617"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7" name="Oval 56"/>
          <p:cNvSpPr>
            <a:spLocks noChangeAspect="1"/>
          </p:cNvSpPr>
          <p:nvPr/>
        </p:nvSpPr>
        <p:spPr>
          <a:xfrm>
            <a:off x="8570944" y="3382942"/>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58" name="Oval 57"/>
          <p:cNvSpPr>
            <a:spLocks noChangeAspect="1"/>
          </p:cNvSpPr>
          <p:nvPr/>
        </p:nvSpPr>
        <p:spPr>
          <a:xfrm>
            <a:off x="8398204" y="35360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59" name="Oval 58"/>
          <p:cNvSpPr>
            <a:spLocks noChangeAspect="1"/>
          </p:cNvSpPr>
          <p:nvPr/>
        </p:nvSpPr>
        <p:spPr>
          <a:xfrm>
            <a:off x="8608408" y="36884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0" name="Oval 59"/>
          <p:cNvSpPr>
            <a:spLocks noChangeAspect="1"/>
          </p:cNvSpPr>
          <p:nvPr/>
        </p:nvSpPr>
        <p:spPr>
          <a:xfrm>
            <a:off x="154676" y="2698928"/>
            <a:ext cx="467627" cy="46762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1" name="Oval 60"/>
          <p:cNvSpPr>
            <a:spLocks noChangeAspect="1"/>
          </p:cNvSpPr>
          <p:nvPr/>
        </p:nvSpPr>
        <p:spPr>
          <a:xfrm>
            <a:off x="474208" y="3166555"/>
            <a:ext cx="458770" cy="45877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2" name="Oval 61"/>
          <p:cNvSpPr>
            <a:spLocks noChangeAspect="1"/>
          </p:cNvSpPr>
          <p:nvPr/>
        </p:nvSpPr>
        <p:spPr>
          <a:xfrm>
            <a:off x="270258" y="3382942"/>
            <a:ext cx="352045" cy="3520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3" name="Oval 62"/>
          <p:cNvSpPr>
            <a:spLocks noChangeAspect="1"/>
          </p:cNvSpPr>
          <p:nvPr/>
        </p:nvSpPr>
        <p:spPr>
          <a:xfrm>
            <a:off x="-86601" y="2581479"/>
            <a:ext cx="1360441" cy="1909234"/>
          </a:xfrm>
          <a:custGeom>
            <a:avLst/>
            <a:gdLst/>
            <a:ahLst/>
            <a:cxnLst/>
            <a:rect l="l" t="t" r="r" b="b"/>
            <a:pathLst>
              <a:path w="1360441" h="1909234">
                <a:moveTo>
                  <a:pt x="405824" y="0"/>
                </a:moveTo>
                <a:cubicBezTo>
                  <a:pt x="933044" y="0"/>
                  <a:pt x="1360441" y="427397"/>
                  <a:pt x="1360441" y="954617"/>
                </a:cubicBezTo>
                <a:cubicBezTo>
                  <a:pt x="1360441" y="1481837"/>
                  <a:pt x="933044" y="1909234"/>
                  <a:pt x="405824" y="1909234"/>
                </a:cubicBezTo>
                <a:cubicBezTo>
                  <a:pt x="260527" y="1909234"/>
                  <a:pt x="122812" y="1876773"/>
                  <a:pt x="0" y="1817719"/>
                </a:cubicBezTo>
                <a:lnTo>
                  <a:pt x="0" y="91515"/>
                </a:lnTo>
                <a:cubicBezTo>
                  <a:pt x="122812" y="32461"/>
                  <a:pt x="260527" y="0"/>
                  <a:pt x="405824"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64" name="Oval 63"/>
          <p:cNvSpPr>
            <a:spLocks noChangeAspect="1"/>
          </p:cNvSpPr>
          <p:nvPr/>
        </p:nvSpPr>
        <p:spPr>
          <a:xfrm>
            <a:off x="6173123" y="2395416"/>
            <a:ext cx="1218253" cy="1218253"/>
          </a:xfrm>
          <a:prstGeom prst="ellipse">
            <a:avLst/>
          </a:prstGeom>
          <a:solidFill>
            <a:schemeClr val="tx2">
              <a:lumMod val="75000"/>
              <a:alpha val="10000"/>
            </a:schemeClr>
          </a:solidFill>
          <a:ln w="177800" cap="rnd" cmpd="sng" algn="ctr">
            <a:solidFill>
              <a:schemeClr val="tx2">
                <a:lumMod val="60000"/>
                <a:lumOff val="40000"/>
                <a:alpha val="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xmlns:p14="http://schemas.microsoft.com/office/powerpoint/2010/main" id="1" dur="indefinite" restart="never" nodeType="tmRoot"/>
      </p:par>
    </p:tnLst>
  </p:timing>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1" Type="http://schemas.openxmlformats.org/officeDocument/2006/relationships/image" Target="../media/image24.jpeg"/><Relationship Id="rId12" Type="http://schemas.openxmlformats.org/officeDocument/2006/relationships/hyperlink" Target="http://www.google.bs/url?sa=i&amp;rct=j&amp;q=&amp;esrc=s&amp;frm=1&amp;source=images&amp;cd=&amp;cad=rja&amp;docid=-7g0WzJgpY1ZDM&amp;tbnid=VMttEbKgLNamrM:&amp;ved=0CAUQjRw&amp;url=http://grahamebutler.blogspot.com/2010_07_01_archive.html&amp;ei=CyJbUpqjD4vu9ATz34CoDQ&amp;bvm=bv.53899372,d.eW0&amp;psig=AFQjCNG-Wul-Iyg-DpffXVLVjX4VXuqEBg&amp;ust=1381790538133517" TargetMode="External"/><Relationship Id="rId13" Type="http://schemas.openxmlformats.org/officeDocument/2006/relationships/image" Target="../media/image25.jpeg"/><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hyperlink" Target="http://www.google.bs/url?sa=i&amp;rct=j&amp;q=&amp;esrc=s&amp;frm=1&amp;source=images&amp;cd=&amp;cad=rja&amp;docid=zfsrj23DTJTGIM&amp;tbnid=erJsdmuokRPtfM:&amp;ved=0CAUQjRw&amp;url=http://www.glassongrain.co.uk/bird_seed.asp&amp;ei=eRxbUu34KIyA9gTr2YDQBg&amp;bvm=bv.53899372,d.eWU&amp;psig=AFQjCNHqKzK3j-1w3AanU-OC3_3HZa2rNQ&amp;ust=1381789163362546" TargetMode="External"/><Relationship Id="rId4" Type="http://schemas.openxmlformats.org/officeDocument/2006/relationships/image" Target="../media/image19.jpeg"/><Relationship Id="rId5" Type="http://schemas.openxmlformats.org/officeDocument/2006/relationships/hyperlink" Target="https://www.google.bs/imgres?imgurl&amp;imgrefurl=http://commons.wikimedia.org/wiki/File:Water_drop_001.jpg&amp;h=0&amp;w=0&amp;sz=1&amp;tbnid=LcD0ikavOKCmRM&amp;tbnh=183&amp;tbnw=275&amp;zoom=1&amp;docid=ywZ6WfaZiVLPlM&amp;ei=5hxbUrrHJ4q68wTOi4CgCA&amp;ved=0CAIQsCU" TargetMode="External"/><Relationship Id="rId6" Type="http://schemas.openxmlformats.org/officeDocument/2006/relationships/image" Target="../media/image20.jpeg"/><Relationship Id="rId7" Type="http://schemas.openxmlformats.org/officeDocument/2006/relationships/hyperlink" Target="http://www.google.bs/url?sa=i&amp;rct=j&amp;q=&amp;esrc=s&amp;frm=1&amp;source=images&amp;cd=&amp;cad=rja&amp;docid=uHN4addrm2KNEM&amp;tbnid=RaNvY4v5S2rrUM:&amp;ved=0CAUQjRw&amp;url=http://www.henandhammock.co.uk/producers/producer_detail.asp?5,0,0,0,0&amp;ei=Yh1bUpauN4Ok9AS6nIFo&amp;bvm=bv.53899372,d.eWU&amp;psig=AFQjCNFJdvoaQ9E84M2pt8kZwUJHCfEzjw&amp;ust=1381789363851236" TargetMode="External"/><Relationship Id="rId8" Type="http://schemas.openxmlformats.org/officeDocument/2006/relationships/image" Target="../media/image21.jpeg"/><Relationship Id="rId9" Type="http://schemas.openxmlformats.org/officeDocument/2006/relationships/image" Target="../media/image22.jpeg"/><Relationship Id="rId10" Type="http://schemas.openxmlformats.org/officeDocument/2006/relationships/image" Target="../media/image2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29.jpeg"/><Relationship Id="rId7" Type="http://schemas.openxmlformats.org/officeDocument/2006/relationships/image" Target="../media/image30.jpeg"/><Relationship Id="rId8" Type="http://schemas.openxmlformats.org/officeDocument/2006/relationships/image" Target="../media/image31.jpeg"/><Relationship Id="rId9" Type="http://schemas.openxmlformats.org/officeDocument/2006/relationships/image" Target="../media/image32.jpe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oleObject" Target="../embeddings/oleObject1.bin"/><Relationship Id="rId5" Type="http://schemas.openxmlformats.org/officeDocument/2006/relationships/image" Target="../media/image33.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1" Type="http://schemas.openxmlformats.org/officeDocument/2006/relationships/hyperlink" Target="http://www.google.bs/url?sa=i&amp;rct=j&amp;q=&amp;esrc=s&amp;frm=1&amp;source=images&amp;cd=&amp;cad=rja&amp;docid=NhWBqc-o_eaE8M&amp;tbnid=6hOHTEoTQiRkaM:&amp;ved=0CAUQjRw&amp;url=http://www.drjbs.com/&amp;ei=0DJbUtr6I4LS9QSw2IHIDg&amp;bvm=bv.53899372,d.eWU&amp;psig=AFQjCNGKpUAdap6sJQL1vcMfTcwVN5wjaA&amp;ust=1381794820645388" TargetMode="External"/><Relationship Id="rId12" Type="http://schemas.openxmlformats.org/officeDocument/2006/relationships/image" Target="../media/image38.jpeg"/><Relationship Id="rId13"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hyperlink" Target="http://www.google.bs/url?sa=i&amp;rct=j&amp;q=&amp;esrc=s&amp;frm=1&amp;source=images&amp;cd=&amp;cad=rja&amp;docid=wIgHA-veSWNkNM&amp;tbnid=5TKgr2_U-kPRCM:&amp;ved=0CAUQjRw&amp;url=http://en.wikipedia.org/wiki/Bird_feeder&amp;ei=wjBbUs7HH5Dm8QS1kYCQAQ&amp;bvm=bv.53899372,d.eWU&amp;psig=AFQjCNHqs45zZWHy091sgTaAUA-hByTPqA&amp;ust=1381794313812891" TargetMode="External"/><Relationship Id="rId4" Type="http://schemas.openxmlformats.org/officeDocument/2006/relationships/image" Target="../media/image34.jpeg"/><Relationship Id="rId5" Type="http://schemas.openxmlformats.org/officeDocument/2006/relationships/hyperlink" Target="http://www.google.bs/url?sa=i&amp;source=images&amp;cd=&amp;cad=rja&amp;docid=j2kWzl5h0XIXtM&amp;tbnid=uMhNFrtNzvyBbM:&amp;ved=0CAgQjRwwAA&amp;url=http://www.yardenvy.com/pages/the-birds-bird-feeder.htm&amp;ei=_TBbUvPJNYXS8wS-8ICwDQ&amp;psig=AFQjCNHLFch_y2A13BkIVpXMRxfSg38lrA&amp;ust=1381794429938907" TargetMode="External"/><Relationship Id="rId6" Type="http://schemas.openxmlformats.org/officeDocument/2006/relationships/image" Target="../media/image35.jpeg"/><Relationship Id="rId7" Type="http://schemas.openxmlformats.org/officeDocument/2006/relationships/hyperlink" Target="http://www.google.bs/url?sa=i&amp;source=images&amp;cd=&amp;cad=rja&amp;docid=wb9PpaPU6QXFyM&amp;tbnid=9TNb6XK-edukvM:&amp;ved=0CAgQjRwwAA&amp;url=http://www.greenleafdollhouses.com/birdhouse-kits/wooden-bird-feeders.html&amp;ei=GTFbUvalEoLq8wTuhYD4Bw&amp;psig=AFQjCNFZ_j0BQ9YtVCp9X7w3fnn6rM5JHw&amp;ust=1381794457356516" TargetMode="External"/><Relationship Id="rId8" Type="http://schemas.openxmlformats.org/officeDocument/2006/relationships/image" Target="../media/image36.jpeg"/><Relationship Id="rId9" Type="http://schemas.openxmlformats.org/officeDocument/2006/relationships/hyperlink" Target="http://www.google.bs/url?sa=i&amp;rct=j&amp;q=&amp;esrc=s&amp;frm=1&amp;source=images&amp;cd=&amp;cad=rja&amp;docid=NhWBqc-o_eaE8M&amp;tbnid=6hOHTEoTQiRkaM:&amp;ved=0CAUQjRw&amp;url=http://lansingwbu.blogspot.com/2011/04/best-hummingbird-feeders-of-2011.html&amp;ei=mTJbUsShE4GE9QT3gYEg&amp;bvm=bv.53899372,d.eWU&amp;psig=AFQjCNGKpUAdap6sJQL1vcMfTcwVN5wjaA&amp;ust=1381794820645388" TargetMode="External"/><Relationship Id="rId10"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hyperlink" Target="http://www.google.bs/url?sa=i&amp;rct=j&amp;q=&amp;esrc=s&amp;frm=1&amp;source=images&amp;cd=&amp;cad=rja&amp;docid=cYiy4bXhtkPByM&amp;tbnid=fQx09JqBP0ytNM:&amp;ved=0CAUQjRw&amp;url=http://www.hippyshopper.com/2008/01/the_bird_feeder.html&amp;ei=8TFbUtvTGYXU9AThpYCQCg&amp;bvm=bv.53899372,d.eWU&amp;psig=AFQjCNG3vgfs99Ei87YYd-JPhxVuVL-yaA&amp;ust=1381794662220076" TargetMode="External"/><Relationship Id="rId4" Type="http://schemas.openxmlformats.org/officeDocument/2006/relationships/image" Target="../media/image40.jpeg"/><Relationship Id="rId5" Type="http://schemas.openxmlformats.org/officeDocument/2006/relationships/hyperlink" Target="http://www.google.bs/url?sa=i&amp;rct=j&amp;q=&amp;esrc=s&amp;frm=1&amp;source=images&amp;cd=&amp;cad=rja&amp;docid=FbothB-tvvKYYM&amp;tbnid=Usodut-AOlurqM:&amp;ved=0CAUQjRw&amp;url=http://totallygreencrafts.com/2012/11/backyard-bird-feeder/&amp;ei=IDJbUvGhB5GI9gSloIGgCQ&amp;bvm=bv.53899372,d.eWU&amp;psig=AFQjCNG3vgfs99Ei87YYd-JPhxVuVL-yaA&amp;ust=1381794662220076" TargetMode="External"/><Relationship Id="rId6" Type="http://schemas.openxmlformats.org/officeDocument/2006/relationships/image" Target="../media/image41.jpeg"/><Relationship Id="rId7" Type="http://schemas.openxmlformats.org/officeDocument/2006/relationships/hyperlink" Target="http://www.google.bs/url?sa=i&amp;rct=j&amp;q=&amp;esrc=s&amp;frm=1&amp;source=images&amp;cd=&amp;cad=rja&amp;docid=0VCvYmqd6C39gM&amp;tbnid=9qMPxrswLOdvsM:&amp;ved=0CAUQjRw&amp;url=http://www.odt.co.nz/lifestyle/home-garden/119470/feed-flash-feather&amp;ei=TzJbUry9LIaE9gTc8oC4Dg&amp;bvm=bv.53899372,d.eWU&amp;psig=AFQjCNG3vgfs99Ei87YYd-JPhxVuVL-yaA&amp;ust=1381794662220076" TargetMode="External"/><Relationship Id="rId8" Type="http://schemas.openxmlformats.org/officeDocument/2006/relationships/image" Target="../media/image42.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microsoft.com/office/2007/relationships/hdphoto" Target="../media/hdphoto2.wdp"/><Relationship Id="rId6" Type="http://schemas.openxmlformats.org/officeDocument/2006/relationships/image" Target="../media/image45.jpe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5" Type="http://schemas.openxmlformats.org/officeDocument/2006/relationships/image" Target="../media/image48.jpeg"/><Relationship Id="rId6" Type="http://schemas.openxmlformats.org/officeDocument/2006/relationships/image" Target="../media/image49.jpeg"/><Relationship Id="rId7" Type="http://schemas.openxmlformats.org/officeDocument/2006/relationships/image" Target="../media/image50.jpeg"/><Relationship Id="rId8" Type="http://schemas.openxmlformats.org/officeDocument/2006/relationships/image" Target="../media/image51.jpe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pn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5"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hyperlink" Target="http://www.google.bs/url?sa=i&amp;rct=j&amp;q=&amp;esrc=s&amp;frm=1&amp;source=images&amp;cd=&amp;cad=rja&amp;docid=9BR9EguLvAM_jM&amp;tbnid=svFPTY5HP-xNFM:&amp;ved=0CAUQjRw&amp;url=http://urumix.com/images/wallpaper-download-56788.html&amp;ei=tYxeUvD7JMXZkQen94FA&amp;bvm=bv.54176721,d.eW0&amp;psig=AFQjCNHJiD2Ye2UgXBAwzXoaC0_-WuO5Uw&amp;ust=1382014488110960" TargetMode="External"/><Relationship Id="rId4" Type="http://schemas.openxmlformats.org/officeDocument/2006/relationships/image" Target="../media/image58.jpeg"/><Relationship Id="rId5" Type="http://schemas.openxmlformats.org/officeDocument/2006/relationships/hyperlink" Target="http://www.google.bs/url?sa=i&amp;rct=j&amp;q=&amp;esrc=s&amp;frm=1&amp;source=images&amp;cd=&amp;cad=rja&amp;docid=RanmT2RmUQaXhM&amp;tbnid=SkU7yYmE0GspYM:&amp;ved=0CAUQjRw&amp;url=http://lindenhillgardens.com/&amp;ei=5YxeUpngM4i1kQey74DAAw&amp;bvm=bv.54176721,d.eW0&amp;psig=AFQjCNHJiD2Ye2UgXBAwzXoaC0_-WuO5Uw&amp;ust=1382014488110960" TargetMode="External"/><Relationship Id="rId6" Type="http://schemas.openxmlformats.org/officeDocument/2006/relationships/image" Target="../media/image59.jpeg"/><Relationship Id="rId7"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9" Type="http://schemas.openxmlformats.org/officeDocument/2006/relationships/image" Target="../media/image78.jpeg"/><Relationship Id="rId20" Type="http://schemas.openxmlformats.org/officeDocument/2006/relationships/image" Target="../media/image89.jpeg"/><Relationship Id="rId21" Type="http://schemas.openxmlformats.org/officeDocument/2006/relationships/image" Target="../media/image90.jpeg"/><Relationship Id="rId22" Type="http://schemas.openxmlformats.org/officeDocument/2006/relationships/image" Target="../media/image91.jpeg"/><Relationship Id="rId23" Type="http://schemas.openxmlformats.org/officeDocument/2006/relationships/image" Target="../media/image92.JPG"/><Relationship Id="rId24" Type="http://schemas.openxmlformats.org/officeDocument/2006/relationships/image" Target="../media/image93.png"/><Relationship Id="rId25" Type="http://schemas.openxmlformats.org/officeDocument/2006/relationships/image" Target="../media/image94.png"/><Relationship Id="rId26" Type="http://schemas.openxmlformats.org/officeDocument/2006/relationships/image" Target="../media/image95.jpeg"/><Relationship Id="rId27" Type="http://schemas.openxmlformats.org/officeDocument/2006/relationships/image" Target="../media/image96.jpeg"/><Relationship Id="rId10" Type="http://schemas.openxmlformats.org/officeDocument/2006/relationships/image" Target="../media/image79.jpeg"/><Relationship Id="rId11" Type="http://schemas.openxmlformats.org/officeDocument/2006/relationships/image" Target="../media/image80.jpg"/><Relationship Id="rId12" Type="http://schemas.openxmlformats.org/officeDocument/2006/relationships/image" Target="../media/image81.jpeg"/><Relationship Id="rId13" Type="http://schemas.openxmlformats.org/officeDocument/2006/relationships/image" Target="../media/image82.jpeg"/><Relationship Id="rId14" Type="http://schemas.openxmlformats.org/officeDocument/2006/relationships/image" Target="../media/image83.jpeg"/><Relationship Id="rId15" Type="http://schemas.openxmlformats.org/officeDocument/2006/relationships/image" Target="../media/image84.jpg"/><Relationship Id="rId16" Type="http://schemas.openxmlformats.org/officeDocument/2006/relationships/image" Target="../media/image85.jpeg"/><Relationship Id="rId17" Type="http://schemas.openxmlformats.org/officeDocument/2006/relationships/image" Target="../media/image86.jpeg"/><Relationship Id="rId18" Type="http://schemas.openxmlformats.org/officeDocument/2006/relationships/image" Target="../media/image87.jpeg"/><Relationship Id="rId19" Type="http://schemas.openxmlformats.org/officeDocument/2006/relationships/image" Target="../media/image88.jpeg"/><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72.jpeg"/><Relationship Id="rId4" Type="http://schemas.openxmlformats.org/officeDocument/2006/relationships/image" Target="../media/image73.jpeg"/><Relationship Id="rId5" Type="http://schemas.openxmlformats.org/officeDocument/2006/relationships/image" Target="../media/image74.jpeg"/><Relationship Id="rId6" Type="http://schemas.openxmlformats.org/officeDocument/2006/relationships/image" Target="../media/image75.png"/><Relationship Id="rId7" Type="http://schemas.openxmlformats.org/officeDocument/2006/relationships/image" Target="../media/image76.jpeg"/><Relationship Id="rId8" Type="http://schemas.openxmlformats.org/officeDocument/2006/relationships/image" Target="../media/image77.jpeg"/></Relationships>
</file>

<file path=ppt/slides/_rels/slide28.xml.rels><?xml version="1.0" encoding="UTF-8" standalone="yes"?>
<Relationships xmlns="http://schemas.openxmlformats.org/package/2006/relationships"><Relationship Id="rId3" Type="http://schemas.openxmlformats.org/officeDocument/2006/relationships/image" Target="../media/image97.jpeg"/><Relationship Id="rId4" Type="http://schemas.openxmlformats.org/officeDocument/2006/relationships/image" Target="../media/image98.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99.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0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106.jpe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0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0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0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10.jpeg"/></Relationships>
</file>

<file path=ppt/slides/_rels/slide39.xml.rels><?xml version="1.0" encoding="UTF-8" standalone="yes"?>
<Relationships xmlns="http://schemas.openxmlformats.org/package/2006/relationships"><Relationship Id="rId3" Type="http://schemas.openxmlformats.org/officeDocument/2006/relationships/image" Target="../media/image111.jpeg"/><Relationship Id="rId4" Type="http://schemas.openxmlformats.org/officeDocument/2006/relationships/image" Target="../media/image112.jpe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113.jpeg"/><Relationship Id="rId4" Type="http://schemas.openxmlformats.org/officeDocument/2006/relationships/image" Target="../media/image114.jpe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15.jpeg"/></Relationships>
</file>

<file path=ppt/slides/_rels/slide42.xml.rels><?xml version="1.0" encoding="UTF-8" standalone="yes"?>
<Relationships xmlns="http://schemas.openxmlformats.org/package/2006/relationships"><Relationship Id="rId3" Type="http://schemas.openxmlformats.org/officeDocument/2006/relationships/image" Target="../media/image116.jpeg"/><Relationship Id="rId4" Type="http://schemas.openxmlformats.org/officeDocument/2006/relationships/image" Target="../media/image117.jpe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118.png"/><Relationship Id="rId4" Type="http://schemas.microsoft.com/office/2007/relationships/hdphoto" Target="../media/hdphoto3.wdp"/><Relationship Id="rId5" Type="http://schemas.openxmlformats.org/officeDocument/2006/relationships/image" Target="../media/image119.jpe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20.jpeg"/></Relationships>
</file>

<file path=ppt/slides/_rels/slide47.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22.jpeg"/><Relationship Id="rId5" Type="http://schemas.openxmlformats.org/officeDocument/2006/relationships/image" Target="../media/image123.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Jet bird in Lantana shrub.JPG"/>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35000"/>
                    </a14:imgEffect>
                    <a14:imgEffect>
                      <a14:saturation sat="109000"/>
                    </a14:imgEffect>
                    <a14:imgEffect>
                      <a14:brightnessContrast bright="43000" contrast="24000"/>
                    </a14:imgEffect>
                  </a14:imgLayer>
                </a14:imgProps>
              </a:ext>
              <a:ext uri="{28A0092B-C50C-407E-A947-70E740481C1C}">
                <a14:useLocalDpi xmlns:a14="http://schemas.microsoft.com/office/drawing/2010/main"/>
              </a:ext>
            </a:extLst>
          </a:blip>
          <a:srcRect/>
          <a:stretch/>
        </p:blipFill>
        <p:spPr>
          <a:xfrm>
            <a:off x="457200" y="1447800"/>
            <a:ext cx="8538181" cy="5410200"/>
          </a:xfrm>
          <a:prstGeom prst="rect">
            <a:avLst/>
          </a:prstGeom>
          <a:ln>
            <a:noFill/>
          </a:ln>
          <a:effectLst>
            <a:softEdge rad="112500"/>
          </a:effectLst>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80081" y="1981200"/>
            <a:ext cx="1444869" cy="2209800"/>
          </a:xfrm>
          <a:prstGeom prst="rect">
            <a:avLst/>
          </a:prstGeom>
        </p:spPr>
      </p:pic>
      <p:sp>
        <p:nvSpPr>
          <p:cNvPr id="2" name="Title 1"/>
          <p:cNvSpPr>
            <a:spLocks noGrp="1"/>
          </p:cNvSpPr>
          <p:nvPr>
            <p:ph type="ctrTitle"/>
          </p:nvPr>
        </p:nvSpPr>
        <p:spPr>
          <a:xfrm>
            <a:off x="228600" y="25400"/>
            <a:ext cx="8686800" cy="1470025"/>
          </a:xfrm>
          <a:solidFill>
            <a:schemeClr val="accent5"/>
          </a:solidFill>
          <a:effectLst>
            <a:softEdge rad="127000"/>
          </a:effectLst>
        </p:spPr>
        <p:txBody>
          <a:bodyPr/>
          <a:lstStyle/>
          <a:p>
            <a:pPr algn="ctr"/>
            <a:r>
              <a:rPr lang="en-US" sz="3200" b="1" dirty="0" err="1">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latin typeface="Kristen ITC" panose="03050502040202030202" pitchFamily="66" charset="0"/>
              </a:rPr>
              <a:t>Restaura</a:t>
            </a:r>
            <a:r>
              <a:rPr lang="en-US" sz="3200" b="1" dirty="0">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latin typeface="Kristen ITC" panose="03050502040202030202" pitchFamily="66" charset="0"/>
              </a:rPr>
              <a:t> </a:t>
            </a:r>
            <a:r>
              <a:rPr lang="en-US" sz="3200" b="1" dirty="0" err="1">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latin typeface="Kristen ITC" panose="03050502040202030202" pitchFamily="66" charset="0"/>
              </a:rPr>
              <a:t>Hábitats</a:t>
            </a:r>
            <a:r>
              <a:rPr lang="en-US" sz="3200" b="1" dirty="0">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latin typeface="Kristen ITC" panose="03050502040202030202" pitchFamily="66" charset="0"/>
              </a:rPr>
              <a:t>, </a:t>
            </a:r>
            <a:r>
              <a:rPr lang="en-US" sz="3200" b="1" dirty="0" err="1">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latin typeface="Kristen ITC" panose="03050502040202030202" pitchFamily="66" charset="0"/>
              </a:rPr>
              <a:t>Restaura</a:t>
            </a:r>
            <a:r>
              <a:rPr lang="en-US" sz="3200" b="1" dirty="0">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latin typeface="Kristen ITC" panose="03050502040202030202" pitchFamily="66" charset="0"/>
              </a:rPr>
              <a:t> </a:t>
            </a:r>
            <a:r>
              <a:rPr lang="en-US" sz="3200" b="1" dirty="0" smtClean="0">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latin typeface="Kristen ITC" panose="03050502040202030202" pitchFamily="66" charset="0"/>
              </a:rPr>
              <a:t>Aves: </a:t>
            </a:r>
            <a:r>
              <a:rPr lang="en-US" sz="3200" b="1" dirty="0" err="1" smtClean="0">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latin typeface="Kristen ITC" panose="03050502040202030202" pitchFamily="66" charset="0"/>
              </a:rPr>
              <a:t>Plantas</a:t>
            </a:r>
            <a:r>
              <a:rPr lang="en-US" sz="3200" b="1" dirty="0" smtClean="0">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latin typeface="Kristen ITC" panose="03050502040202030202" pitchFamily="66" charset="0"/>
              </a:rPr>
              <a:t> </a:t>
            </a:r>
            <a:r>
              <a:rPr lang="en-US" sz="3200" b="1" dirty="0" err="1">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latin typeface="Kristen ITC" panose="03050502040202030202" pitchFamily="66" charset="0"/>
              </a:rPr>
              <a:t>Nativas</a:t>
            </a:r>
            <a:r>
              <a:rPr lang="en-US" sz="3200" b="1" dirty="0">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latin typeface="Kristen ITC" panose="03050502040202030202" pitchFamily="66" charset="0"/>
              </a:rPr>
              <a:t> </a:t>
            </a:r>
            <a:r>
              <a:rPr lang="en-US" sz="3200" b="1" dirty="0" err="1">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latin typeface="Kristen ITC" panose="03050502040202030202" pitchFamily="66" charset="0"/>
              </a:rPr>
              <a:t>para</a:t>
            </a:r>
            <a:r>
              <a:rPr lang="en-US" sz="3200" b="1" dirty="0">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latin typeface="Kristen ITC" panose="03050502040202030202" pitchFamily="66" charset="0"/>
              </a:rPr>
              <a:t> un Patio Amigo de </a:t>
            </a:r>
            <a:r>
              <a:rPr lang="en-US" sz="3200" b="1" dirty="0" err="1">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latin typeface="Kristen ITC" panose="03050502040202030202" pitchFamily="66" charset="0"/>
              </a:rPr>
              <a:t>las</a:t>
            </a:r>
            <a:r>
              <a:rPr lang="en-US" sz="3200" b="1" dirty="0">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latin typeface="Kristen ITC" panose="03050502040202030202" pitchFamily="66" charset="0"/>
              </a:rPr>
              <a:t> Aves</a:t>
            </a:r>
          </a:p>
        </p:txBody>
      </p:sp>
      <p:pic>
        <p:nvPicPr>
          <p:cNvPr id="3074" name="Picture 2" descr="http://static1.squarespace.com/static/5364405ce4b0d6ad538fc1a7/5508bbeee4b011797c2d487d/5508bd56e4b062ea81845c47/1426636118629/Environment-for-the-Americas-logo.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772400" y="4360742"/>
            <a:ext cx="1371600" cy="24972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BirdsCaribbean-3-Color-Logo-MAIN-Medium.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5730092"/>
            <a:ext cx="2896644" cy="1115208"/>
          </a:xfrm>
          <a:prstGeom prst="rect">
            <a:avLst/>
          </a:prstGeom>
        </p:spPr>
      </p:pic>
    </p:spTree>
    <p:extLst>
      <p:ext uri="{BB962C8B-B14F-4D97-AF65-F5344CB8AC3E}">
        <p14:creationId xmlns:p14="http://schemas.microsoft.com/office/powerpoint/2010/main" val="2256577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argentinadovehunting.com/images/LaCatalina.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52400" y="990600"/>
            <a:ext cx="4288044" cy="3200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67400" y="1371600"/>
            <a:ext cx="3189947" cy="4369111"/>
          </a:xfrm>
          <a:prstGeom prst="rect">
            <a:avLst/>
          </a:prstGeom>
          <a:ln w="19050">
            <a:solidFill>
              <a:schemeClr val="accent1"/>
            </a:solidFill>
          </a:ln>
        </p:spPr>
      </p:pic>
      <p:pic>
        <p:nvPicPr>
          <p:cNvPr id="5" name="Picture 4"/>
          <p:cNvPicPr>
            <a:picLocks noChangeAspect="1"/>
          </p:cNvPicPr>
          <p:nvPr/>
        </p:nvPicPr>
        <p:blipFill>
          <a:blip r:embed="rId5"/>
          <a:stretch>
            <a:fillRect/>
          </a:stretch>
        </p:blipFill>
        <p:spPr>
          <a:xfrm>
            <a:off x="2401706" y="3580062"/>
            <a:ext cx="3389494" cy="3201738"/>
          </a:xfrm>
          <a:prstGeom prst="rect">
            <a:avLst/>
          </a:prstGeom>
          <a:ln w="19050">
            <a:solidFill>
              <a:schemeClr val="accent1"/>
            </a:solidFill>
          </a:ln>
        </p:spPr>
      </p:pic>
      <p:sp>
        <p:nvSpPr>
          <p:cNvPr id="6" name="TextBox 5"/>
          <p:cNvSpPr txBox="1"/>
          <p:nvPr/>
        </p:nvSpPr>
        <p:spPr>
          <a:xfrm>
            <a:off x="533400" y="76200"/>
            <a:ext cx="8001000" cy="646331"/>
          </a:xfrm>
          <a:prstGeom prst="rect">
            <a:avLst/>
          </a:prstGeom>
          <a:noFill/>
        </p:spPr>
        <p:txBody>
          <a:bodyPr wrap="square" rtlCol="0">
            <a:spAutoFit/>
          </a:bodyPr>
          <a:lstStyle/>
          <a:p>
            <a:pPr lvl="0" algn="ctr"/>
            <a:r>
              <a:rPr lang="en-US" sz="3600" b="1" dirty="0" err="1">
                <a:solidFill>
                  <a:srgbClr val="FFFFFF"/>
                </a:solidFill>
              </a:rPr>
              <a:t>Peligros</a:t>
            </a:r>
            <a:r>
              <a:rPr lang="en-US" sz="3600" b="1" dirty="0">
                <a:solidFill>
                  <a:srgbClr val="FFFFFF"/>
                </a:solidFill>
              </a:rPr>
              <a:t> </a:t>
            </a:r>
            <a:r>
              <a:rPr lang="en-US" sz="3600" b="1" dirty="0" err="1">
                <a:solidFill>
                  <a:srgbClr val="FFFFFF"/>
                </a:solidFill>
              </a:rPr>
              <a:t>durante</a:t>
            </a:r>
            <a:r>
              <a:rPr lang="en-US" sz="3600" b="1" dirty="0">
                <a:solidFill>
                  <a:srgbClr val="FFFFFF"/>
                </a:solidFill>
              </a:rPr>
              <a:t> la </a:t>
            </a:r>
            <a:r>
              <a:rPr lang="en-US" sz="3600" b="1" dirty="0" err="1">
                <a:solidFill>
                  <a:srgbClr val="FFFFFF"/>
                </a:solidFill>
              </a:rPr>
              <a:t>Migración</a:t>
            </a:r>
            <a:endParaRPr lang="en-US" sz="3600" b="1" dirty="0">
              <a:solidFill>
                <a:srgbClr val="FFFFFF"/>
              </a:solidFill>
            </a:endParaRPr>
          </a:p>
        </p:txBody>
      </p:sp>
    </p:spTree>
    <p:extLst>
      <p:ext uri="{BB962C8B-B14F-4D97-AF65-F5344CB8AC3E}">
        <p14:creationId xmlns:p14="http://schemas.microsoft.com/office/powerpoint/2010/main" val="310726729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1295400"/>
            <a:ext cx="2286000" cy="461665"/>
          </a:xfrm>
          <a:prstGeom prst="rect">
            <a:avLst/>
          </a:prstGeom>
          <a:noFill/>
        </p:spPr>
        <p:txBody>
          <a:bodyPr wrap="square" rtlCol="0">
            <a:spAutoFit/>
          </a:bodyPr>
          <a:lstStyle/>
          <a:p>
            <a:pPr algn="ctr"/>
            <a:r>
              <a:rPr lang="en-US" sz="2400" dirty="0" err="1" smtClean="0"/>
              <a:t>Alimento</a:t>
            </a:r>
            <a:endParaRPr lang="en-US" sz="2400" dirty="0"/>
          </a:p>
        </p:txBody>
      </p:sp>
      <p:pic>
        <p:nvPicPr>
          <p:cNvPr id="4098" name="Picture 2" descr="http://www.glassongrain.co.uk/productimgs/wild%20Bird%20Food.jpg">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676400"/>
            <a:ext cx="1828800" cy="1371600"/>
          </a:xfrm>
          <a:prstGeom prst="ellipse">
            <a:avLst/>
          </a:prstGeom>
          <a:ln>
            <a:noFill/>
          </a:ln>
          <a:effectLst>
            <a:softEdge rad="112500"/>
          </a:effectLst>
        </p:spPr>
      </p:pic>
      <p:sp>
        <p:nvSpPr>
          <p:cNvPr id="6" name="TextBox 5"/>
          <p:cNvSpPr txBox="1"/>
          <p:nvPr/>
        </p:nvSpPr>
        <p:spPr>
          <a:xfrm>
            <a:off x="3810000" y="2362200"/>
            <a:ext cx="1905000" cy="461665"/>
          </a:xfrm>
          <a:prstGeom prst="rect">
            <a:avLst/>
          </a:prstGeom>
          <a:noFill/>
        </p:spPr>
        <p:txBody>
          <a:bodyPr wrap="square" rtlCol="0">
            <a:spAutoFit/>
          </a:bodyPr>
          <a:lstStyle/>
          <a:p>
            <a:pPr algn="ctr"/>
            <a:r>
              <a:rPr lang="en-US" sz="2400" dirty="0" smtClean="0"/>
              <a:t>Agua</a:t>
            </a:r>
            <a:endParaRPr lang="en-US" sz="2400" dirty="0"/>
          </a:p>
        </p:txBody>
      </p:sp>
      <p:pic>
        <p:nvPicPr>
          <p:cNvPr id="4100" name="Picture 4" descr="https://encrypted-tbn1.gstatic.com/images?q=tbn:ANd9GcQi3solbHfpA9PrsY8NIccY3YTBw9VUw7ozWNWV5E0CNYUrieatSoZO6ikQ">
            <a:hlinkClick r:id="rId5"/>
          </p:cNvPr>
          <p:cNvPicPr>
            <a:picLocks noChangeAspect="1" noChangeArrowheads="1"/>
          </p:cNvPicPr>
          <p:nvPr/>
        </p:nvPicPr>
        <p:blipFill>
          <a:blip r:embed="rId6" cstate="print"/>
          <a:srcRect/>
          <a:stretch>
            <a:fillRect/>
          </a:stretch>
        </p:blipFill>
        <p:spPr bwMode="auto">
          <a:xfrm>
            <a:off x="3324225" y="2819400"/>
            <a:ext cx="2619375" cy="1743076"/>
          </a:xfrm>
          <a:prstGeom prst="ellipse">
            <a:avLst/>
          </a:prstGeom>
          <a:ln>
            <a:noFill/>
          </a:ln>
          <a:effectLst>
            <a:softEdge rad="112500"/>
          </a:effectLst>
        </p:spPr>
      </p:pic>
      <p:pic>
        <p:nvPicPr>
          <p:cNvPr id="4104" name="Picture 8" descr="http://www.henandhammock.co.uk/ecomm/files/britsh_bird_nest_boxes.jpg">
            <a:hlinkClick r:id="rId7"/>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781800" y="5334000"/>
            <a:ext cx="1447800" cy="1447800"/>
          </a:xfrm>
          <a:prstGeom prst="ellipse">
            <a:avLst/>
          </a:prstGeom>
          <a:ln>
            <a:noFill/>
          </a:ln>
          <a:effectLst>
            <a:softEdge rad="112500"/>
          </a:effectLst>
        </p:spPr>
      </p:pic>
      <p:sp>
        <p:nvSpPr>
          <p:cNvPr id="11" name="TextBox 10"/>
          <p:cNvSpPr txBox="1"/>
          <p:nvPr/>
        </p:nvSpPr>
        <p:spPr>
          <a:xfrm>
            <a:off x="6553200" y="3200400"/>
            <a:ext cx="2133600" cy="461665"/>
          </a:xfrm>
          <a:prstGeom prst="rect">
            <a:avLst/>
          </a:prstGeom>
          <a:noFill/>
        </p:spPr>
        <p:txBody>
          <a:bodyPr wrap="square" rtlCol="0">
            <a:spAutoFit/>
          </a:bodyPr>
          <a:lstStyle/>
          <a:p>
            <a:pPr algn="ctr"/>
            <a:r>
              <a:rPr lang="en-US" sz="2400" dirty="0" smtClean="0"/>
              <a:t>Refugio</a:t>
            </a:r>
            <a:endParaRPr lang="en-US" sz="2400" dirty="0"/>
          </a:p>
        </p:txBody>
      </p:sp>
      <p:pic>
        <p:nvPicPr>
          <p:cNvPr id="12" name="Picture 11" descr="DSC04480.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76400" y="1676400"/>
            <a:ext cx="1930400" cy="1447800"/>
          </a:xfrm>
          <a:prstGeom prst="ellipse">
            <a:avLst/>
          </a:prstGeom>
          <a:ln>
            <a:noFill/>
          </a:ln>
          <a:effectLst>
            <a:softEdge rad="112500"/>
          </a:effectLst>
        </p:spPr>
      </p:pic>
      <p:pic>
        <p:nvPicPr>
          <p:cNvPr id="13" name="Picture 12" descr="Coccoloba uvifera.JP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09600" y="2895600"/>
            <a:ext cx="2057400" cy="1543050"/>
          </a:xfrm>
          <a:prstGeom prst="ellipse">
            <a:avLst/>
          </a:prstGeom>
          <a:ln>
            <a:noFill/>
          </a:ln>
          <a:effectLst>
            <a:softEdge rad="112500"/>
          </a:effectLst>
        </p:spPr>
      </p:pic>
      <p:pic>
        <p:nvPicPr>
          <p:cNvPr id="4105" name="Picture 9" descr="C:\Users\Scott\Desktop\The Eleuthera Project from  Oct 30 2009-2010\Coppice.JP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248400" y="3581400"/>
            <a:ext cx="2438400" cy="1828800"/>
          </a:xfrm>
          <a:prstGeom prst="ellipse">
            <a:avLst/>
          </a:prstGeom>
          <a:ln>
            <a:noFill/>
          </a:ln>
          <a:effectLst>
            <a:softEdge rad="112500"/>
          </a:effectLst>
        </p:spPr>
      </p:pic>
      <p:pic>
        <p:nvPicPr>
          <p:cNvPr id="4107" name="Picture 11" descr="http://3.bp.blogspot.com/_pa-Y6kbO_DQ/TD5Ap9IP6QI/AAAAAAAAA6E/nqiXWYiungo/s1600/Nuthatch.jpg">
            <a:hlinkClick r:id="rId12"/>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705600" y="0"/>
            <a:ext cx="2438400" cy="2868707"/>
          </a:xfrm>
          <a:prstGeom prst="rect">
            <a:avLst/>
          </a:prstGeom>
          <a:noFill/>
        </p:spPr>
      </p:pic>
      <p:sp>
        <p:nvSpPr>
          <p:cNvPr id="14" name="TextBox 13"/>
          <p:cNvSpPr txBox="1"/>
          <p:nvPr/>
        </p:nvSpPr>
        <p:spPr>
          <a:xfrm>
            <a:off x="152400" y="0"/>
            <a:ext cx="7543800" cy="1200329"/>
          </a:xfrm>
          <a:prstGeom prst="rect">
            <a:avLst/>
          </a:prstGeom>
          <a:noFill/>
        </p:spPr>
        <p:txBody>
          <a:bodyPr wrap="square" rtlCol="0">
            <a:spAutoFit/>
          </a:bodyPr>
          <a:lstStyle/>
          <a:p>
            <a:r>
              <a:rPr lang="en-US" sz="3600" b="1" dirty="0" err="1" smtClean="0">
                <a:solidFill>
                  <a:schemeClr val="bg1"/>
                </a:solidFill>
              </a:rPr>
              <a:t>Necesidades</a:t>
            </a:r>
            <a:r>
              <a:rPr lang="en-US" sz="3600" b="1" dirty="0" smtClean="0">
                <a:solidFill>
                  <a:schemeClr val="bg1"/>
                </a:solidFill>
              </a:rPr>
              <a:t> </a:t>
            </a:r>
            <a:r>
              <a:rPr lang="en-US" sz="3600" b="1" dirty="0" err="1" smtClean="0">
                <a:solidFill>
                  <a:schemeClr val="bg1"/>
                </a:solidFill>
              </a:rPr>
              <a:t>Básicas</a:t>
            </a:r>
            <a:r>
              <a:rPr lang="en-US" sz="3600" b="1" dirty="0" smtClean="0">
                <a:solidFill>
                  <a:schemeClr val="bg1"/>
                </a:solidFill>
              </a:rPr>
              <a:t> </a:t>
            </a:r>
            <a:r>
              <a:rPr lang="en-US" sz="3600" b="1" dirty="0" err="1" smtClean="0">
                <a:solidFill>
                  <a:schemeClr val="bg1"/>
                </a:solidFill>
              </a:rPr>
              <a:t>para</a:t>
            </a:r>
            <a:r>
              <a:rPr lang="en-US" sz="3600" b="1" dirty="0" smtClean="0">
                <a:solidFill>
                  <a:schemeClr val="bg1"/>
                </a:solidFill>
              </a:rPr>
              <a:t> </a:t>
            </a:r>
            <a:r>
              <a:rPr lang="en-US" sz="3600" b="1" dirty="0" err="1" smtClean="0">
                <a:solidFill>
                  <a:schemeClr val="bg1"/>
                </a:solidFill>
              </a:rPr>
              <a:t>las</a:t>
            </a:r>
            <a:r>
              <a:rPr lang="en-US" sz="3600" b="1" dirty="0" smtClean="0">
                <a:solidFill>
                  <a:schemeClr val="bg1"/>
                </a:solidFill>
              </a:rPr>
              <a:t> Aves</a:t>
            </a:r>
            <a:endParaRPr lang="en-US" sz="3600" b="1" dirty="0">
              <a:solidFill>
                <a:schemeClr val="bg1"/>
              </a:solidFill>
            </a:endParaRPr>
          </a:p>
        </p:txBody>
      </p:sp>
    </p:spTree>
    <p:extLst>
      <p:ext uri="{BB962C8B-B14F-4D97-AF65-F5344CB8AC3E}">
        <p14:creationId xmlns:p14="http://schemas.microsoft.com/office/powerpoint/2010/main" val="37511208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792163" y="1806575"/>
            <a:ext cx="7342187" cy="405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339725" indent="-339725">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1pPr>
            <a:lvl2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2pPr>
            <a:lvl3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3pPr>
            <a:lvl4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4pPr>
            <a:lvl5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5pPr>
            <a:lvl6pPr marL="25146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6pPr>
            <a:lvl7pPr marL="29718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7pPr>
            <a:lvl8pPr marL="34290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8pPr>
            <a:lvl9pPr marL="38862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9pPr>
          </a:lstStyle>
          <a:p>
            <a:pPr hangingPunct="1">
              <a:lnSpc>
                <a:spcPct val="100000"/>
              </a:lnSpc>
              <a:spcBef>
                <a:spcPts val="650"/>
              </a:spcBef>
              <a:spcAft>
                <a:spcPts val="600"/>
              </a:spcAft>
              <a:buClr>
                <a:srgbClr val="C8C8B1"/>
              </a:buClr>
              <a:buFont typeface="Wingdings 2" panose="05020102010507070707" pitchFamily="18" charset="2"/>
              <a:buChar char=""/>
            </a:pPr>
            <a:r>
              <a:rPr lang="en-US" altLang="en-US" sz="3200" dirty="0">
                <a:latin typeface="Verdana" panose="020B0604030504040204" pitchFamily="34" charset="0"/>
              </a:rPr>
              <a:t> Un </a:t>
            </a:r>
            <a:r>
              <a:rPr lang="en-US" altLang="en-US" sz="3200" dirty="0" err="1">
                <a:latin typeface="Verdana" panose="020B0604030504040204" pitchFamily="34" charset="0"/>
              </a:rPr>
              <a:t>área</a:t>
            </a:r>
            <a:r>
              <a:rPr lang="en-US" altLang="en-US" sz="3200" dirty="0">
                <a:latin typeface="Verdana" panose="020B0604030504040204" pitchFamily="34" charset="0"/>
              </a:rPr>
              <a:t> </a:t>
            </a:r>
            <a:r>
              <a:rPr lang="en-US" altLang="en-US" sz="3200" dirty="0" err="1">
                <a:latin typeface="Verdana" panose="020B0604030504040204" pitchFamily="34" charset="0"/>
              </a:rPr>
              <a:t>ambiental</a:t>
            </a:r>
            <a:r>
              <a:rPr lang="en-US" altLang="en-US" sz="3200" dirty="0">
                <a:latin typeface="Verdana" panose="020B0604030504040204" pitchFamily="34" charset="0"/>
              </a:rPr>
              <a:t> o </a:t>
            </a:r>
            <a:r>
              <a:rPr lang="en-US" altLang="en-US" sz="3200" dirty="0" err="1">
                <a:latin typeface="Verdana" panose="020B0604030504040204" pitchFamily="34" charset="0"/>
              </a:rPr>
              <a:t>ecológica</a:t>
            </a:r>
            <a:r>
              <a:rPr lang="en-US" altLang="en-US" sz="3200" dirty="0">
                <a:latin typeface="Verdana" panose="020B0604030504040204" pitchFamily="34" charset="0"/>
              </a:rPr>
              <a:t> </a:t>
            </a:r>
            <a:r>
              <a:rPr lang="en-US" altLang="en-US" sz="3200" dirty="0" err="1">
                <a:latin typeface="Verdana" panose="020B0604030504040204" pitchFamily="34" charset="0"/>
              </a:rPr>
              <a:t>que</a:t>
            </a:r>
            <a:r>
              <a:rPr lang="en-US" altLang="en-US" sz="3200" dirty="0">
                <a:latin typeface="Verdana" panose="020B0604030504040204" pitchFamily="34" charset="0"/>
              </a:rPr>
              <a:t> </a:t>
            </a:r>
            <a:r>
              <a:rPr lang="en-US" altLang="en-US" sz="3200" dirty="0" err="1">
                <a:latin typeface="Verdana" panose="020B0604030504040204" pitchFamily="34" charset="0"/>
              </a:rPr>
              <a:t>es</a:t>
            </a:r>
            <a:r>
              <a:rPr lang="en-US" altLang="en-US" sz="3200" dirty="0">
                <a:latin typeface="Verdana" panose="020B0604030504040204" pitchFamily="34" charset="0"/>
              </a:rPr>
              <a:t> </a:t>
            </a:r>
            <a:r>
              <a:rPr lang="en-US" altLang="en-US" sz="3200" dirty="0" err="1">
                <a:latin typeface="Verdana" panose="020B0604030504040204" pitchFamily="34" charset="0"/>
              </a:rPr>
              <a:t>hogar</a:t>
            </a:r>
            <a:r>
              <a:rPr lang="en-US" altLang="en-US" sz="3200" dirty="0">
                <a:latin typeface="Verdana" panose="020B0604030504040204" pitchFamily="34" charset="0"/>
              </a:rPr>
              <a:t> de un </a:t>
            </a:r>
            <a:r>
              <a:rPr lang="en-US" altLang="en-US" sz="3200" dirty="0" err="1">
                <a:latin typeface="Verdana" panose="020B0604030504040204" pitchFamily="34" charset="0"/>
              </a:rPr>
              <a:t>organismo</a:t>
            </a:r>
            <a:r>
              <a:rPr lang="en-US" altLang="en-US" sz="3200" dirty="0">
                <a:latin typeface="Verdana" panose="020B0604030504040204" pitchFamily="34" charset="0"/>
              </a:rPr>
              <a:t> </a:t>
            </a:r>
            <a:r>
              <a:rPr lang="en-US" altLang="en-US" sz="3200" dirty="0" err="1">
                <a:latin typeface="Verdana" panose="020B0604030504040204" pitchFamily="34" charset="0"/>
              </a:rPr>
              <a:t>determinado</a:t>
            </a:r>
            <a:r>
              <a:rPr lang="en-US" altLang="en-US" sz="3200" dirty="0">
                <a:latin typeface="Verdana" panose="020B0604030504040204" pitchFamily="34" charset="0"/>
              </a:rPr>
              <a:t>.</a:t>
            </a:r>
          </a:p>
          <a:p>
            <a:pPr hangingPunct="1">
              <a:lnSpc>
                <a:spcPct val="100000"/>
              </a:lnSpc>
              <a:spcBef>
                <a:spcPts val="650"/>
              </a:spcBef>
              <a:spcAft>
                <a:spcPts val="600"/>
              </a:spcAft>
              <a:buClr>
                <a:srgbClr val="C8C8B1"/>
              </a:buClr>
              <a:buFont typeface="Wingdings 2" panose="05020102010507070707" pitchFamily="18" charset="2"/>
              <a:buChar char=""/>
            </a:pPr>
            <a:r>
              <a:rPr lang="en-US" altLang="en-US" sz="3200" dirty="0">
                <a:latin typeface="Verdana" panose="020B0604030504040204" pitchFamily="34" charset="0"/>
              </a:rPr>
              <a:t> </a:t>
            </a:r>
            <a:r>
              <a:rPr lang="en-US" altLang="en-US" sz="3200" dirty="0" err="1">
                <a:latin typeface="Verdana" panose="020B0604030504040204" pitchFamily="34" charset="0"/>
              </a:rPr>
              <a:t>Área</a:t>
            </a:r>
            <a:r>
              <a:rPr lang="en-US" altLang="en-US" sz="3200" dirty="0">
                <a:latin typeface="Verdana" panose="020B0604030504040204" pitchFamily="34" charset="0"/>
              </a:rPr>
              <a:t> natural </a:t>
            </a:r>
            <a:r>
              <a:rPr lang="en-US" altLang="en-US" sz="3200" dirty="0" err="1">
                <a:latin typeface="Verdana" panose="020B0604030504040204" pitchFamily="34" charset="0"/>
              </a:rPr>
              <a:t>donde</a:t>
            </a:r>
            <a:r>
              <a:rPr lang="en-US" altLang="en-US" sz="3200" dirty="0">
                <a:latin typeface="Verdana" panose="020B0604030504040204" pitchFamily="34" charset="0"/>
              </a:rPr>
              <a:t> </a:t>
            </a:r>
            <a:r>
              <a:rPr lang="en-US" altLang="en-US" sz="3200" dirty="0" err="1">
                <a:latin typeface="Verdana" panose="020B0604030504040204" pitchFamily="34" charset="0"/>
              </a:rPr>
              <a:t>las</a:t>
            </a:r>
            <a:r>
              <a:rPr lang="en-US" altLang="en-US" sz="3200" dirty="0">
                <a:latin typeface="Verdana" panose="020B0604030504040204" pitchFamily="34" charset="0"/>
              </a:rPr>
              <a:t> </a:t>
            </a:r>
            <a:r>
              <a:rPr lang="en-US" altLang="en-US" sz="3200" dirty="0" err="1">
                <a:latin typeface="Verdana" panose="020B0604030504040204" pitchFamily="34" charset="0"/>
              </a:rPr>
              <a:t>especies</a:t>
            </a:r>
            <a:r>
              <a:rPr lang="en-US" altLang="en-US" sz="3200" dirty="0">
                <a:latin typeface="Verdana" panose="020B0604030504040204" pitchFamily="34" charset="0"/>
              </a:rPr>
              <a:t> </a:t>
            </a:r>
            <a:r>
              <a:rPr lang="en-US" altLang="en-US" sz="3200" dirty="0" err="1">
                <a:latin typeface="Verdana" panose="020B0604030504040204" pitchFamily="34" charset="0"/>
              </a:rPr>
              <a:t>viven</a:t>
            </a:r>
            <a:r>
              <a:rPr lang="en-US" altLang="en-US" sz="3200" dirty="0">
                <a:latin typeface="Verdana" panose="020B0604030504040204" pitchFamily="34" charset="0"/>
              </a:rPr>
              <a:t>.</a:t>
            </a:r>
          </a:p>
          <a:p>
            <a:pPr hangingPunct="1">
              <a:lnSpc>
                <a:spcPct val="100000"/>
              </a:lnSpc>
              <a:spcBef>
                <a:spcPts val="650"/>
              </a:spcBef>
              <a:spcAft>
                <a:spcPts val="600"/>
              </a:spcAft>
              <a:buClr>
                <a:srgbClr val="C8C8B1"/>
              </a:buClr>
              <a:buFont typeface="Wingdings 2" panose="05020102010507070707" pitchFamily="18" charset="2"/>
              <a:buChar char=""/>
            </a:pPr>
            <a:r>
              <a:rPr lang="en-US" altLang="en-US" sz="3200" dirty="0">
                <a:latin typeface="Verdana" panose="020B0604030504040204" pitchFamily="34" charset="0"/>
              </a:rPr>
              <a:t> </a:t>
            </a:r>
            <a:r>
              <a:rPr lang="en-US" altLang="en-US" sz="3200" dirty="0" err="1">
                <a:latin typeface="Verdana" panose="020B0604030504040204" pitchFamily="34" charset="0"/>
              </a:rPr>
              <a:t>Área</a:t>
            </a:r>
            <a:r>
              <a:rPr lang="en-US" altLang="en-US" sz="3200" dirty="0">
                <a:latin typeface="Verdana" panose="020B0604030504040204" pitchFamily="34" charset="0"/>
              </a:rPr>
              <a:t> </a:t>
            </a:r>
            <a:r>
              <a:rPr lang="en-US" altLang="en-US" sz="3200" dirty="0" err="1">
                <a:latin typeface="Verdana" panose="020B0604030504040204" pitchFamily="34" charset="0"/>
              </a:rPr>
              <a:t>física</a:t>
            </a:r>
            <a:r>
              <a:rPr lang="en-US" altLang="en-US" sz="3200" dirty="0">
                <a:latin typeface="Verdana" panose="020B0604030504040204" pitchFamily="34" charset="0"/>
              </a:rPr>
              <a:t> </a:t>
            </a:r>
            <a:r>
              <a:rPr lang="en-US" altLang="en-US" sz="3200" dirty="0" err="1">
                <a:latin typeface="Verdana" panose="020B0604030504040204" pitchFamily="34" charset="0"/>
              </a:rPr>
              <a:t>que</a:t>
            </a:r>
            <a:r>
              <a:rPr lang="en-US" altLang="en-US" sz="3200" dirty="0">
                <a:latin typeface="Verdana" panose="020B0604030504040204" pitchFamily="34" charset="0"/>
              </a:rPr>
              <a:t> </a:t>
            </a:r>
            <a:r>
              <a:rPr lang="en-US" altLang="en-US" sz="3200" dirty="0" err="1">
                <a:latin typeface="Verdana" panose="020B0604030504040204" pitchFamily="34" charset="0"/>
              </a:rPr>
              <a:t>rodea</a:t>
            </a:r>
            <a:r>
              <a:rPr lang="en-US" altLang="en-US" sz="3200" dirty="0">
                <a:latin typeface="Verdana" panose="020B0604030504040204" pitchFamily="34" charset="0"/>
              </a:rPr>
              <a:t> a </a:t>
            </a:r>
            <a:r>
              <a:rPr lang="en-US" altLang="en-US" sz="3200" dirty="0" err="1">
                <a:latin typeface="Verdana" panose="020B0604030504040204" pitchFamily="34" charset="0"/>
              </a:rPr>
              <a:t>una</a:t>
            </a:r>
            <a:r>
              <a:rPr lang="en-US" altLang="en-US" sz="3200" dirty="0">
                <a:latin typeface="Verdana" panose="020B0604030504040204" pitchFamily="34" charset="0"/>
              </a:rPr>
              <a:t> </a:t>
            </a:r>
            <a:r>
              <a:rPr lang="en-US" altLang="en-US" sz="3200" dirty="0" err="1">
                <a:latin typeface="Verdana" panose="020B0604030504040204" pitchFamily="34" charset="0"/>
              </a:rPr>
              <a:t>población</a:t>
            </a:r>
            <a:r>
              <a:rPr lang="en-US" altLang="en-US" sz="3200" dirty="0">
                <a:latin typeface="Verdana" panose="020B0604030504040204" pitchFamily="34" charset="0"/>
              </a:rPr>
              <a:t> </a:t>
            </a:r>
            <a:r>
              <a:rPr lang="en-US" altLang="en-US" sz="3200" dirty="0" err="1">
                <a:latin typeface="Verdana" panose="020B0604030504040204" pitchFamily="34" charset="0"/>
              </a:rPr>
              <a:t>determinada</a:t>
            </a:r>
            <a:r>
              <a:rPr lang="en-US" altLang="en-US" sz="3200" dirty="0">
                <a:latin typeface="Verdana" panose="020B0604030504040204" pitchFamily="34" charset="0"/>
              </a:rPr>
              <a:t>.</a:t>
            </a:r>
          </a:p>
        </p:txBody>
      </p:sp>
      <p:sp>
        <p:nvSpPr>
          <p:cNvPr id="7" name="Rectangle 1"/>
          <p:cNvSpPr>
            <a:spLocks noGrp="1" noChangeArrowheads="1"/>
          </p:cNvSpPr>
          <p:nvPr>
            <p:ph type="title" idx="4294967295"/>
          </p:nvPr>
        </p:nvSpPr>
        <p:spPr>
          <a:xfrm>
            <a:off x="1009650" y="676275"/>
            <a:ext cx="7124700" cy="923925"/>
          </a:xfrm>
          <a:ln/>
        </p:spPr>
        <p:txBody>
          <a:bodyPr/>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5400" dirty="0">
                <a:solidFill>
                  <a:srgbClr val="000000"/>
                </a:solidFill>
              </a:rPr>
              <a:t>¿</a:t>
            </a:r>
            <a:r>
              <a:rPr lang="en-US" altLang="en-US" sz="5400" dirty="0" err="1">
                <a:solidFill>
                  <a:srgbClr val="000000"/>
                </a:solidFill>
              </a:rPr>
              <a:t>Qué</a:t>
            </a:r>
            <a:r>
              <a:rPr lang="en-US" altLang="en-US" sz="5400" dirty="0">
                <a:solidFill>
                  <a:srgbClr val="000000"/>
                </a:solidFill>
              </a:rPr>
              <a:t> </a:t>
            </a:r>
            <a:r>
              <a:rPr lang="en-US" altLang="en-US" sz="5400" dirty="0" err="1">
                <a:solidFill>
                  <a:srgbClr val="000000"/>
                </a:solidFill>
              </a:rPr>
              <a:t>es</a:t>
            </a:r>
            <a:r>
              <a:rPr lang="en-US" altLang="en-US" sz="5400" dirty="0">
                <a:solidFill>
                  <a:srgbClr val="000000"/>
                </a:solidFill>
              </a:rPr>
              <a:t> un </a:t>
            </a:r>
            <a:r>
              <a:rPr lang="en-US" altLang="en-US" sz="5400" dirty="0" err="1">
                <a:solidFill>
                  <a:srgbClr val="000000"/>
                </a:solidFill>
              </a:rPr>
              <a:t>hábitat</a:t>
            </a:r>
            <a:r>
              <a:rPr lang="en-US" altLang="en-US" sz="5400" dirty="0">
                <a:solidFill>
                  <a:srgbClr val="000000"/>
                </a:solidFill>
              </a:rPr>
              <a:t>?</a:t>
            </a:r>
          </a:p>
        </p:txBody>
      </p:sp>
    </p:spTree>
    <p:extLst>
      <p:ext uri="{BB962C8B-B14F-4D97-AF65-F5344CB8AC3E}">
        <p14:creationId xmlns:p14="http://schemas.microsoft.com/office/powerpoint/2010/main" val="31067320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N376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563" y="1447800"/>
            <a:ext cx="2860964" cy="2145723"/>
          </a:xfrm>
          <a:prstGeom prst="ellipse">
            <a:avLst/>
          </a:prstGeom>
          <a:ln>
            <a:noFill/>
          </a:ln>
          <a:effectLst>
            <a:softEdge rad="112500"/>
          </a:effectLst>
        </p:spPr>
      </p:pic>
      <p:pic>
        <p:nvPicPr>
          <p:cNvPr id="4" name="Picture 3" descr="Lucaya Mangrove.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02527" y="1380258"/>
            <a:ext cx="2812473" cy="2109355"/>
          </a:xfrm>
          <a:prstGeom prst="ellipse">
            <a:avLst/>
          </a:prstGeom>
          <a:ln>
            <a:noFill/>
          </a:ln>
          <a:effectLst>
            <a:softEdge rad="112500"/>
          </a:effectLst>
        </p:spPr>
      </p:pic>
      <p:pic>
        <p:nvPicPr>
          <p:cNvPr id="5" name="Picture 4" descr="Coppice forest.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15000" y="1295401"/>
            <a:ext cx="2997199" cy="2247900"/>
          </a:xfrm>
          <a:prstGeom prst="ellipse">
            <a:avLst/>
          </a:prstGeom>
          <a:ln>
            <a:noFill/>
          </a:ln>
          <a:effectLst>
            <a:softEdge rad="112500"/>
          </a:effectLst>
        </p:spPr>
      </p:pic>
      <p:pic>
        <p:nvPicPr>
          <p:cNvPr id="2050" name="Picture 2" descr="C:\Users\sjohnson\Desktop\Scott years pics and activities\Folders in folder\2013 pics\DSCN3302.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4191000"/>
            <a:ext cx="2971800" cy="22288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http://cdn.fireelf.com/pics/28/El-Yunque-National-Forest-Of-The-Caribbean--Rain-Forest----Puerto-Rico--US----From-Atop-Of-This-Arch-You-May-Be-Able-To-See-The.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667000" y="3468831"/>
            <a:ext cx="2865872" cy="21494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http://www.visitjamaica.com/Media/Default/Gallery/Vendors/Blue%20Mountain%20Peak/JF_JTB2013_TWYMANS_1724.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201643" y="3543301"/>
            <a:ext cx="2914648" cy="194309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2" descr="C:\Users\sjohnson\Desktop\South Andros 2013\South Andros Trip 2013\101_0709.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589324" y="4889790"/>
            <a:ext cx="2717798" cy="2038349"/>
          </a:xfrm>
          <a:prstGeom prst="ellipse">
            <a:avLst/>
          </a:prstGeom>
          <a:solidFill>
            <a:schemeClr val="accent5"/>
          </a:solidFill>
          <a:ln>
            <a:noFill/>
          </a:ln>
          <a:effectLst>
            <a:softEdge rad="112500"/>
          </a:effectLst>
          <a:extLst/>
        </p:spPr>
      </p:pic>
      <p:sp>
        <p:nvSpPr>
          <p:cNvPr id="6" name="TextBox 5"/>
          <p:cNvSpPr txBox="1"/>
          <p:nvPr/>
        </p:nvSpPr>
        <p:spPr>
          <a:xfrm>
            <a:off x="533400" y="3352800"/>
            <a:ext cx="2057400" cy="369332"/>
          </a:xfrm>
          <a:prstGeom prst="rect">
            <a:avLst/>
          </a:prstGeom>
          <a:solidFill>
            <a:schemeClr val="accent5"/>
          </a:solidFill>
        </p:spPr>
        <p:txBody>
          <a:bodyPr wrap="square" rtlCol="0">
            <a:spAutoFit/>
          </a:bodyPr>
          <a:lstStyle/>
          <a:p>
            <a:r>
              <a:rPr lang="en-US" dirty="0" err="1" smtClean="0"/>
              <a:t>Pinares</a:t>
            </a:r>
            <a:endParaRPr lang="en-US" dirty="0"/>
          </a:p>
        </p:txBody>
      </p:sp>
      <p:sp>
        <p:nvSpPr>
          <p:cNvPr id="7" name="TextBox 6"/>
          <p:cNvSpPr txBox="1"/>
          <p:nvPr/>
        </p:nvSpPr>
        <p:spPr>
          <a:xfrm>
            <a:off x="3048000" y="3200400"/>
            <a:ext cx="2895600" cy="369332"/>
          </a:xfrm>
          <a:prstGeom prst="rect">
            <a:avLst/>
          </a:prstGeom>
          <a:solidFill>
            <a:schemeClr val="accent5"/>
          </a:solidFill>
        </p:spPr>
        <p:txBody>
          <a:bodyPr wrap="square" rtlCol="0">
            <a:spAutoFit/>
          </a:bodyPr>
          <a:lstStyle/>
          <a:p>
            <a:pPr algn="ctr"/>
            <a:r>
              <a:rPr lang="en-US" dirty="0" err="1" smtClean="0"/>
              <a:t>Humedales</a:t>
            </a:r>
            <a:r>
              <a:rPr lang="en-US" dirty="0" smtClean="0"/>
              <a:t>/</a:t>
            </a:r>
            <a:r>
              <a:rPr lang="en-US" dirty="0" err="1" smtClean="0"/>
              <a:t>Manglares</a:t>
            </a:r>
            <a:endParaRPr lang="en-US" dirty="0"/>
          </a:p>
        </p:txBody>
      </p:sp>
      <p:sp>
        <p:nvSpPr>
          <p:cNvPr id="8" name="TextBox 7"/>
          <p:cNvSpPr txBox="1"/>
          <p:nvPr/>
        </p:nvSpPr>
        <p:spPr>
          <a:xfrm>
            <a:off x="6201643" y="3352800"/>
            <a:ext cx="2510556" cy="369332"/>
          </a:xfrm>
          <a:prstGeom prst="rect">
            <a:avLst/>
          </a:prstGeom>
          <a:solidFill>
            <a:schemeClr val="accent5"/>
          </a:solidFill>
        </p:spPr>
        <p:txBody>
          <a:bodyPr wrap="square" rtlCol="0">
            <a:spAutoFit/>
          </a:bodyPr>
          <a:lstStyle/>
          <a:p>
            <a:pPr algn="ctr"/>
            <a:r>
              <a:rPr lang="en-US" dirty="0" err="1" smtClean="0"/>
              <a:t>Bosques</a:t>
            </a:r>
            <a:r>
              <a:rPr lang="en-US" dirty="0" smtClean="0"/>
              <a:t> </a:t>
            </a:r>
            <a:r>
              <a:rPr lang="en-US" dirty="0" err="1" smtClean="0"/>
              <a:t>Secos</a:t>
            </a:r>
            <a:endParaRPr lang="en-US" dirty="0"/>
          </a:p>
        </p:txBody>
      </p:sp>
      <p:sp>
        <p:nvSpPr>
          <p:cNvPr id="10" name="TextBox 9"/>
          <p:cNvSpPr txBox="1"/>
          <p:nvPr/>
        </p:nvSpPr>
        <p:spPr>
          <a:xfrm>
            <a:off x="41563" y="6324600"/>
            <a:ext cx="2930237" cy="369332"/>
          </a:xfrm>
          <a:prstGeom prst="rect">
            <a:avLst/>
          </a:prstGeom>
          <a:solidFill>
            <a:schemeClr val="accent5"/>
          </a:solidFill>
        </p:spPr>
        <p:txBody>
          <a:bodyPr wrap="square" rtlCol="0">
            <a:spAutoFit/>
          </a:bodyPr>
          <a:lstStyle/>
          <a:p>
            <a:r>
              <a:rPr lang="en-US" dirty="0" smtClean="0"/>
              <a:t>Playas/</a:t>
            </a:r>
            <a:r>
              <a:rPr lang="en-US" dirty="0" err="1" smtClean="0"/>
              <a:t>Marismas</a:t>
            </a:r>
            <a:endParaRPr lang="en-US" dirty="0"/>
          </a:p>
        </p:txBody>
      </p:sp>
      <p:sp>
        <p:nvSpPr>
          <p:cNvPr id="11" name="TextBox 10"/>
          <p:cNvSpPr txBox="1"/>
          <p:nvPr/>
        </p:nvSpPr>
        <p:spPr>
          <a:xfrm>
            <a:off x="2971800" y="5305425"/>
            <a:ext cx="1752600" cy="369332"/>
          </a:xfrm>
          <a:prstGeom prst="rect">
            <a:avLst/>
          </a:prstGeom>
          <a:solidFill>
            <a:schemeClr val="accent5"/>
          </a:solidFill>
        </p:spPr>
        <p:txBody>
          <a:bodyPr wrap="square" rtlCol="0">
            <a:spAutoFit/>
          </a:bodyPr>
          <a:lstStyle/>
          <a:p>
            <a:pPr algn="ctr"/>
            <a:r>
              <a:rPr lang="en-US" dirty="0" smtClean="0"/>
              <a:t>Selves</a:t>
            </a:r>
            <a:endParaRPr lang="en-US" dirty="0"/>
          </a:p>
        </p:txBody>
      </p:sp>
      <p:sp>
        <p:nvSpPr>
          <p:cNvPr id="13" name="TextBox 12"/>
          <p:cNvSpPr txBox="1"/>
          <p:nvPr/>
        </p:nvSpPr>
        <p:spPr>
          <a:xfrm>
            <a:off x="7213598" y="5305425"/>
            <a:ext cx="1930401" cy="369332"/>
          </a:xfrm>
          <a:prstGeom prst="rect">
            <a:avLst/>
          </a:prstGeom>
          <a:solidFill>
            <a:schemeClr val="accent5"/>
          </a:solidFill>
        </p:spPr>
        <p:txBody>
          <a:bodyPr wrap="square" rtlCol="0">
            <a:spAutoFit/>
          </a:bodyPr>
          <a:lstStyle/>
          <a:p>
            <a:pPr algn="ctr"/>
            <a:r>
              <a:rPr lang="en-US" dirty="0" err="1" smtClean="0"/>
              <a:t>Montañas</a:t>
            </a:r>
            <a:endParaRPr lang="en-US" dirty="0"/>
          </a:p>
        </p:txBody>
      </p:sp>
      <p:sp>
        <p:nvSpPr>
          <p:cNvPr id="17" name="TextBox 16"/>
          <p:cNvSpPr txBox="1"/>
          <p:nvPr/>
        </p:nvSpPr>
        <p:spPr>
          <a:xfrm>
            <a:off x="6324600" y="6412468"/>
            <a:ext cx="1752600" cy="369332"/>
          </a:xfrm>
          <a:prstGeom prst="rect">
            <a:avLst/>
          </a:prstGeom>
          <a:solidFill>
            <a:schemeClr val="accent5"/>
          </a:solidFill>
        </p:spPr>
        <p:txBody>
          <a:bodyPr wrap="square" rtlCol="0">
            <a:spAutoFit/>
          </a:bodyPr>
          <a:lstStyle/>
          <a:p>
            <a:pPr algn="ctr"/>
            <a:r>
              <a:rPr lang="en-US" dirty="0" err="1" smtClean="0"/>
              <a:t>Matorrales</a:t>
            </a:r>
            <a:endParaRPr lang="en-US" dirty="0"/>
          </a:p>
        </p:txBody>
      </p:sp>
      <p:sp>
        <p:nvSpPr>
          <p:cNvPr id="18" name="Rectangle 1"/>
          <p:cNvSpPr txBox="1">
            <a:spLocks noChangeArrowheads="1"/>
          </p:cNvSpPr>
          <p:nvPr/>
        </p:nvSpPr>
        <p:spPr>
          <a:xfrm>
            <a:off x="141288" y="-87313"/>
            <a:ext cx="8645525" cy="1443038"/>
          </a:xfrm>
          <a:prstGeom prst="rect">
            <a:avLst/>
          </a:prstGeom>
          <a:ln/>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400" b="1" smtClean="0">
                <a:solidFill>
                  <a:srgbClr val="000000"/>
                </a:solidFill>
              </a:rPr>
              <a:t>Hábitats Caribeños</a:t>
            </a:r>
            <a:endParaRPr lang="en-US" altLang="en-US" sz="4400" b="1" dirty="0">
              <a:solidFill>
                <a:srgbClr val="000000"/>
              </a:solidFill>
            </a:endParaRPr>
          </a:p>
        </p:txBody>
      </p:sp>
    </p:spTree>
    <p:extLst>
      <p:ext uri="{BB962C8B-B14F-4D97-AF65-F5344CB8AC3E}">
        <p14:creationId xmlns:p14="http://schemas.microsoft.com/office/powerpoint/2010/main" val="2582672829"/>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75724"/>
            <a:ext cx="8534400" cy="924475"/>
          </a:xfrm>
        </p:spPr>
        <p:txBody>
          <a:bodyPr/>
          <a:lstStyle/>
          <a:p>
            <a:r>
              <a:rPr lang="en-US" sz="4400" b="1" dirty="0" err="1" smtClean="0">
                <a:solidFill>
                  <a:schemeClr val="bg1"/>
                </a:solidFill>
              </a:rPr>
              <a:t>Problemas</a:t>
            </a:r>
            <a:r>
              <a:rPr lang="en-US" sz="4400" b="1" dirty="0" smtClean="0">
                <a:solidFill>
                  <a:schemeClr val="bg1"/>
                </a:solidFill>
              </a:rPr>
              <a:t> </a:t>
            </a:r>
            <a:r>
              <a:rPr lang="en-US" sz="4400" b="1" dirty="0" err="1" smtClean="0">
                <a:solidFill>
                  <a:schemeClr val="bg1"/>
                </a:solidFill>
              </a:rPr>
              <a:t>Ambientales</a:t>
            </a:r>
            <a:endParaRPr lang="en-US" sz="4400" b="1" dirty="0">
              <a:solidFill>
                <a:schemeClr val="bg1"/>
              </a:solidFill>
            </a:endParaRPr>
          </a:p>
        </p:txBody>
      </p:sp>
      <p:sp>
        <p:nvSpPr>
          <p:cNvPr id="5" name="Text Box 2"/>
          <p:cNvSpPr txBox="1">
            <a:spLocks noChangeArrowheads="1"/>
          </p:cNvSpPr>
          <p:nvPr/>
        </p:nvSpPr>
        <p:spPr bwMode="auto">
          <a:xfrm>
            <a:off x="990600" y="2044700"/>
            <a:ext cx="7124700" cy="405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339725" indent="-339725">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1pPr>
            <a:lvl2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2pPr>
            <a:lvl3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3pPr>
            <a:lvl4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4pPr>
            <a:lvl5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5pPr>
            <a:lvl6pPr marL="25146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6pPr>
            <a:lvl7pPr marL="29718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7pPr>
            <a:lvl8pPr marL="34290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8pPr>
            <a:lvl9pPr marL="38862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9pPr>
          </a:lstStyle>
          <a:p>
            <a:pPr hangingPunct="1">
              <a:lnSpc>
                <a:spcPct val="100000"/>
              </a:lnSpc>
              <a:spcBef>
                <a:spcPts val="725"/>
              </a:spcBef>
              <a:spcAft>
                <a:spcPts val="600"/>
              </a:spcAft>
              <a:buClr>
                <a:srgbClr val="C8C8B1"/>
              </a:buClr>
              <a:buFont typeface="Wingdings 2" panose="05020102010507070707" pitchFamily="18" charset="2"/>
              <a:buChar char=""/>
            </a:pPr>
            <a:r>
              <a:rPr lang="en-US" altLang="en-US" sz="3600" dirty="0">
                <a:latin typeface="Verdana" panose="020B0604030504040204" pitchFamily="34" charset="0"/>
              </a:rPr>
              <a:t> </a:t>
            </a:r>
            <a:r>
              <a:rPr lang="en-US" altLang="en-US" sz="3600" dirty="0" err="1">
                <a:latin typeface="Verdana" panose="020B0604030504040204" pitchFamily="34" charset="0"/>
              </a:rPr>
              <a:t>Poca</a:t>
            </a:r>
            <a:r>
              <a:rPr lang="en-US" altLang="en-US" sz="3600" dirty="0">
                <a:latin typeface="Verdana" panose="020B0604030504040204" pitchFamily="34" charset="0"/>
              </a:rPr>
              <a:t> </a:t>
            </a:r>
            <a:r>
              <a:rPr lang="en-US" altLang="en-US" sz="3600" dirty="0" err="1">
                <a:latin typeface="Verdana" panose="020B0604030504040204" pitchFamily="34" charset="0"/>
              </a:rPr>
              <a:t>lluvia</a:t>
            </a:r>
            <a:endParaRPr lang="en-US" altLang="en-US" sz="3600" dirty="0">
              <a:latin typeface="Verdana" panose="020B0604030504040204" pitchFamily="34" charset="0"/>
            </a:endParaRPr>
          </a:p>
          <a:p>
            <a:pPr hangingPunct="1">
              <a:lnSpc>
                <a:spcPct val="100000"/>
              </a:lnSpc>
              <a:spcBef>
                <a:spcPts val="725"/>
              </a:spcBef>
              <a:spcAft>
                <a:spcPts val="600"/>
              </a:spcAft>
              <a:buClr>
                <a:srgbClr val="C8C8B1"/>
              </a:buClr>
              <a:buFont typeface="Wingdings 2" panose="05020102010507070707" pitchFamily="18" charset="2"/>
              <a:buChar char=""/>
            </a:pPr>
            <a:r>
              <a:rPr lang="en-US" altLang="en-US" sz="3600" dirty="0">
                <a:latin typeface="Verdana" panose="020B0604030504040204" pitchFamily="34" charset="0"/>
              </a:rPr>
              <a:t> </a:t>
            </a:r>
            <a:r>
              <a:rPr lang="en-US" altLang="en-US" sz="3600" dirty="0" err="1">
                <a:latin typeface="Verdana" panose="020B0604030504040204" pitchFamily="34" charset="0"/>
              </a:rPr>
              <a:t>Erosión</a:t>
            </a:r>
            <a:r>
              <a:rPr lang="en-US" altLang="en-US" sz="3600" dirty="0">
                <a:latin typeface="Verdana" panose="020B0604030504040204" pitchFamily="34" charset="0"/>
              </a:rPr>
              <a:t> del </a:t>
            </a:r>
            <a:r>
              <a:rPr lang="en-US" altLang="en-US" sz="3600" dirty="0" err="1">
                <a:latin typeface="Verdana" panose="020B0604030504040204" pitchFamily="34" charset="0"/>
              </a:rPr>
              <a:t>suelo</a:t>
            </a:r>
            <a:endParaRPr lang="en-US" altLang="en-US" sz="3600" dirty="0">
              <a:latin typeface="Verdana" panose="020B0604030504040204" pitchFamily="34" charset="0"/>
            </a:endParaRPr>
          </a:p>
          <a:p>
            <a:pPr hangingPunct="1">
              <a:lnSpc>
                <a:spcPct val="100000"/>
              </a:lnSpc>
              <a:spcBef>
                <a:spcPts val="725"/>
              </a:spcBef>
              <a:spcAft>
                <a:spcPts val="600"/>
              </a:spcAft>
              <a:buClr>
                <a:srgbClr val="C8C8B1"/>
              </a:buClr>
              <a:buFont typeface="Wingdings 2" panose="05020102010507070707" pitchFamily="18" charset="2"/>
              <a:buChar char=""/>
            </a:pPr>
            <a:r>
              <a:rPr lang="en-US" altLang="en-US" sz="3600" dirty="0">
                <a:latin typeface="Verdana" panose="020B0604030504040204" pitchFamily="34" charset="0"/>
              </a:rPr>
              <a:t> </a:t>
            </a:r>
            <a:r>
              <a:rPr lang="en-US" altLang="en-US" sz="3600" dirty="0" err="1">
                <a:latin typeface="Verdana" panose="020B0604030504040204" pitchFamily="34" charset="0"/>
              </a:rPr>
              <a:t>Auge</a:t>
            </a:r>
            <a:r>
              <a:rPr lang="en-US" altLang="en-US" sz="3600" dirty="0">
                <a:latin typeface="Verdana" panose="020B0604030504040204" pitchFamily="34" charset="0"/>
              </a:rPr>
              <a:t> de </a:t>
            </a:r>
            <a:r>
              <a:rPr lang="en-US" altLang="en-US" sz="3600" dirty="0" err="1">
                <a:latin typeface="Verdana" panose="020B0604030504040204" pitchFamily="34" charset="0"/>
              </a:rPr>
              <a:t>Especies</a:t>
            </a:r>
            <a:r>
              <a:rPr lang="en-US" altLang="en-US" sz="3600" dirty="0">
                <a:latin typeface="Verdana" panose="020B0604030504040204" pitchFamily="34" charset="0"/>
              </a:rPr>
              <a:t> </a:t>
            </a:r>
            <a:r>
              <a:rPr lang="en-US" altLang="en-US" sz="3600" dirty="0" err="1">
                <a:latin typeface="Verdana" panose="020B0604030504040204" pitchFamily="34" charset="0"/>
              </a:rPr>
              <a:t>Invasoras</a:t>
            </a:r>
            <a:endParaRPr lang="en-US" altLang="en-US" sz="3600" dirty="0">
              <a:latin typeface="Verdana" panose="020B0604030504040204" pitchFamily="34" charset="0"/>
            </a:endParaRPr>
          </a:p>
          <a:p>
            <a:pPr hangingPunct="1">
              <a:lnSpc>
                <a:spcPct val="100000"/>
              </a:lnSpc>
              <a:spcBef>
                <a:spcPts val="725"/>
              </a:spcBef>
              <a:spcAft>
                <a:spcPts val="600"/>
              </a:spcAft>
              <a:buClr>
                <a:srgbClr val="C8C8B1"/>
              </a:buClr>
              <a:buFont typeface="Wingdings 2" panose="05020102010507070707" pitchFamily="18" charset="2"/>
              <a:buChar char=""/>
            </a:pPr>
            <a:r>
              <a:rPr lang="en-US" altLang="en-US" sz="3600" dirty="0">
                <a:latin typeface="Verdana" panose="020B0604030504040204" pitchFamily="34" charset="0"/>
              </a:rPr>
              <a:t> </a:t>
            </a:r>
            <a:r>
              <a:rPr lang="en-US" altLang="en-US" sz="3600" dirty="0" err="1">
                <a:latin typeface="Verdana" panose="020B0604030504040204" pitchFamily="34" charset="0"/>
              </a:rPr>
              <a:t>Calentamiento</a:t>
            </a:r>
            <a:r>
              <a:rPr lang="en-US" altLang="en-US" sz="3600" dirty="0">
                <a:latin typeface="Verdana" panose="020B0604030504040204" pitchFamily="34" charset="0"/>
              </a:rPr>
              <a:t> Global</a:t>
            </a:r>
          </a:p>
          <a:p>
            <a:pPr hangingPunct="1">
              <a:lnSpc>
                <a:spcPct val="100000"/>
              </a:lnSpc>
              <a:spcBef>
                <a:spcPts val="725"/>
              </a:spcBef>
              <a:spcAft>
                <a:spcPts val="600"/>
              </a:spcAft>
              <a:buClr>
                <a:srgbClr val="C8C8B1"/>
              </a:buClr>
              <a:buFont typeface="Wingdings 2" panose="05020102010507070707" pitchFamily="18" charset="2"/>
              <a:buChar char=""/>
            </a:pPr>
            <a:r>
              <a:rPr lang="en-US" altLang="en-US" sz="3600" dirty="0">
                <a:latin typeface="Verdana" panose="020B0604030504040204" pitchFamily="34" charset="0"/>
              </a:rPr>
              <a:t> </a:t>
            </a:r>
            <a:r>
              <a:rPr lang="en-US" altLang="en-US" sz="3600" dirty="0" err="1">
                <a:latin typeface="Verdana" panose="020B0604030504040204" pitchFamily="34" charset="0"/>
              </a:rPr>
              <a:t>Contaminación</a:t>
            </a:r>
            <a:endParaRPr lang="en-US" altLang="en-US" sz="3600" dirty="0">
              <a:latin typeface="Verdana" panose="020B0604030504040204" pitchFamily="34" charset="0"/>
            </a:endParaRPr>
          </a:p>
          <a:p>
            <a:pPr hangingPunct="1">
              <a:lnSpc>
                <a:spcPct val="100000"/>
              </a:lnSpc>
              <a:spcBef>
                <a:spcPts val="363"/>
              </a:spcBef>
              <a:spcAft>
                <a:spcPts val="600"/>
              </a:spcAft>
              <a:buClrTx/>
              <a:buFontTx/>
              <a:buNone/>
            </a:pPr>
            <a:endParaRPr lang="en-US" altLang="en-US" sz="3600" dirty="0">
              <a:latin typeface="Verdana" panose="020B0604030504040204" pitchFamily="34" charset="0"/>
            </a:endParaRPr>
          </a:p>
        </p:txBody>
      </p:sp>
    </p:spTree>
    <p:extLst>
      <p:ext uri="{BB962C8B-B14F-4D97-AF65-F5344CB8AC3E}">
        <p14:creationId xmlns:p14="http://schemas.microsoft.com/office/powerpoint/2010/main" val="203430037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nvGraphicFramePr>
        <p:xfrm>
          <a:off x="1835150" y="1312863"/>
          <a:ext cx="5545138" cy="5545137"/>
        </p:xfrm>
        <a:graphic>
          <a:graphicData uri="http://schemas.openxmlformats.org/presentationml/2006/ole">
            <mc:AlternateContent xmlns:mc="http://schemas.openxmlformats.org/markup-compatibility/2006">
              <mc:Choice xmlns:v="urn:schemas-microsoft-com:vml" Requires="v">
                <p:oleObj spid="_x0000_s4171" name="Image" r:id="rId4" imgW="6349206" imgH="6349206" progId="">
                  <p:embed/>
                </p:oleObj>
              </mc:Choice>
              <mc:Fallback>
                <p:oleObj name="Image" r:id="rId4" imgW="6349206" imgH="6349206" progId="">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150" y="1312863"/>
                        <a:ext cx="5545138" cy="554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1"/>
          <p:cNvSpPr>
            <a:spLocks noGrp="1" noChangeArrowheads="1"/>
          </p:cNvSpPr>
          <p:nvPr>
            <p:ph type="title" idx="4294967295"/>
          </p:nvPr>
        </p:nvSpPr>
        <p:spPr>
          <a:xfrm>
            <a:off x="360363" y="381000"/>
            <a:ext cx="8496300" cy="923925"/>
          </a:xfrm>
          <a:ln/>
        </p:spPr>
        <p:txBody>
          <a:bodyPr/>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400" b="1" dirty="0">
                <a:solidFill>
                  <a:srgbClr val="000000"/>
                </a:solidFill>
              </a:rPr>
              <a:t>¿</a:t>
            </a:r>
            <a:r>
              <a:rPr lang="en-US" altLang="en-US" sz="4400" b="1" dirty="0" err="1">
                <a:solidFill>
                  <a:srgbClr val="000000"/>
                </a:solidFill>
              </a:rPr>
              <a:t>Cómo</a:t>
            </a:r>
            <a:r>
              <a:rPr lang="en-US" altLang="en-US" sz="4400" b="1" dirty="0">
                <a:solidFill>
                  <a:srgbClr val="000000"/>
                </a:solidFill>
              </a:rPr>
              <a:t> </a:t>
            </a:r>
            <a:r>
              <a:rPr lang="en-US" altLang="en-US" sz="4400" b="1" dirty="0" err="1">
                <a:solidFill>
                  <a:srgbClr val="000000"/>
                </a:solidFill>
              </a:rPr>
              <a:t>podemos</a:t>
            </a:r>
            <a:r>
              <a:rPr lang="en-US" altLang="en-US" sz="4400" b="1" dirty="0">
                <a:solidFill>
                  <a:srgbClr val="000000"/>
                </a:solidFill>
              </a:rPr>
              <a:t> </a:t>
            </a:r>
            <a:r>
              <a:rPr lang="en-US" altLang="en-US" sz="4400" b="1" dirty="0" err="1">
                <a:solidFill>
                  <a:srgbClr val="000000"/>
                </a:solidFill>
              </a:rPr>
              <a:t>ayudar</a:t>
            </a:r>
            <a:r>
              <a:rPr lang="en-US" altLang="en-US" sz="4400" b="1" dirty="0">
                <a:solidFill>
                  <a:srgbClr val="000000"/>
                </a:solidFill>
              </a:rPr>
              <a:t>?</a:t>
            </a:r>
          </a:p>
        </p:txBody>
      </p:sp>
    </p:spTree>
    <p:extLst>
      <p:ext uri="{BB962C8B-B14F-4D97-AF65-F5344CB8AC3E}">
        <p14:creationId xmlns:p14="http://schemas.microsoft.com/office/powerpoint/2010/main" val="17676475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228600"/>
            <a:ext cx="7620000" cy="646331"/>
          </a:xfrm>
          <a:prstGeom prst="rect">
            <a:avLst/>
          </a:prstGeom>
          <a:noFill/>
        </p:spPr>
        <p:txBody>
          <a:bodyPr wrap="square" rtlCol="0">
            <a:spAutoFit/>
          </a:bodyPr>
          <a:lstStyle/>
          <a:p>
            <a:pPr algn="ctr"/>
            <a:r>
              <a:rPr lang="en-US" sz="3600" b="1" dirty="0" err="1" smtClean="0">
                <a:solidFill>
                  <a:schemeClr val="bg1"/>
                </a:solidFill>
              </a:rPr>
              <a:t>Proporcione</a:t>
            </a:r>
            <a:r>
              <a:rPr lang="en-US" sz="3600" b="1" dirty="0" smtClean="0">
                <a:solidFill>
                  <a:schemeClr val="bg1"/>
                </a:solidFill>
              </a:rPr>
              <a:t> </a:t>
            </a:r>
            <a:r>
              <a:rPr lang="en-US" sz="3600" b="1" dirty="0" err="1" smtClean="0">
                <a:solidFill>
                  <a:schemeClr val="bg1"/>
                </a:solidFill>
              </a:rPr>
              <a:t>alimento</a:t>
            </a:r>
            <a:endParaRPr lang="en-US" sz="3600" b="1" dirty="0">
              <a:solidFill>
                <a:schemeClr val="bg1"/>
              </a:solidFill>
            </a:endParaRPr>
          </a:p>
        </p:txBody>
      </p:sp>
      <p:pic>
        <p:nvPicPr>
          <p:cNvPr id="21506" name="Picture 2" descr="http://upload.wikimedia.org/wikipedia/commons/8/85/Bushtits_Salem_OR.JPG">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43650" y="228600"/>
            <a:ext cx="2800350" cy="3443053"/>
          </a:xfrm>
          <a:prstGeom prst="rect">
            <a:avLst/>
          </a:prstGeom>
          <a:noFill/>
        </p:spPr>
      </p:pic>
      <p:pic>
        <p:nvPicPr>
          <p:cNvPr id="21508" name="Picture 4" descr="http://www.yardenvy.com/images/Pages/wooded-birdfeeders.jpg">
            <a:hlinkClick r:id="rId5"/>
          </p:cNvPr>
          <p:cNvPicPr>
            <a:picLocks noChangeAspect="1" noChangeArrowheads="1"/>
          </p:cNvPicPr>
          <p:nvPr/>
        </p:nvPicPr>
        <p:blipFill>
          <a:blip r:embed="rId6" cstate="print"/>
          <a:srcRect/>
          <a:stretch>
            <a:fillRect/>
          </a:stretch>
        </p:blipFill>
        <p:spPr bwMode="auto">
          <a:xfrm>
            <a:off x="3276600" y="3810000"/>
            <a:ext cx="2743200" cy="2619375"/>
          </a:xfrm>
          <a:prstGeom prst="rect">
            <a:avLst/>
          </a:prstGeom>
          <a:noFill/>
        </p:spPr>
      </p:pic>
      <p:pic>
        <p:nvPicPr>
          <p:cNvPr id="21510" name="Picture 6" descr="http://www.greenleafdollhouses.com/images/bird-houses/birdfeader.jpg">
            <a:hlinkClick r:id="rId7"/>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96000" y="3809999"/>
            <a:ext cx="3048000" cy="3048001"/>
          </a:xfrm>
          <a:prstGeom prst="rect">
            <a:avLst/>
          </a:prstGeom>
          <a:noFill/>
        </p:spPr>
      </p:pic>
      <p:pic>
        <p:nvPicPr>
          <p:cNvPr id="21512" name="Picture 8" descr="http://1.bp.blogspot.com/-ettvh_DzJW4/TZnzD9o9ehI/AAAAAAAAEVg/I15ocwBw8Kc/s1600/153HZmini02.jpg">
            <a:hlinkClick r:id="rId9"/>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657601" y="1367478"/>
            <a:ext cx="2285999" cy="2061522"/>
          </a:xfrm>
          <a:prstGeom prst="rect">
            <a:avLst/>
          </a:prstGeom>
          <a:noFill/>
        </p:spPr>
      </p:pic>
      <p:pic>
        <p:nvPicPr>
          <p:cNvPr id="21514" name="Picture 10" descr="http://drjbs.com/images/sixhummers1.jpg">
            <a:hlinkClick r:id="rId11"/>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164592" y="3790753"/>
            <a:ext cx="3035808" cy="2076647"/>
          </a:xfrm>
          <a:prstGeom prst="rect">
            <a:avLst/>
          </a:prstGeom>
          <a:noFill/>
        </p:spPr>
      </p:pic>
      <p:pic>
        <p:nvPicPr>
          <p:cNvPr id="8" name="Picture 7"/>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14400" y="1209782"/>
            <a:ext cx="2438400" cy="2219218"/>
          </a:xfrm>
          <a:prstGeom prst="rect">
            <a:avLst/>
          </a:prstGeom>
        </p:spPr>
      </p:pic>
    </p:spTree>
    <p:extLst>
      <p:ext uri="{BB962C8B-B14F-4D97-AF65-F5344CB8AC3E}">
        <p14:creationId xmlns:p14="http://schemas.microsoft.com/office/powerpoint/2010/main" val="77240824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www.hippyshopper.com/pringles%20bird%20feeder-thumb.jpg">
            <a:hlinkClick r:id="rId3"/>
          </p:cNvPr>
          <p:cNvPicPr>
            <a:picLocks noChangeAspect="1" noChangeArrowheads="1"/>
          </p:cNvPicPr>
          <p:nvPr/>
        </p:nvPicPr>
        <p:blipFill>
          <a:blip r:embed="rId4" cstate="print"/>
          <a:srcRect/>
          <a:stretch>
            <a:fillRect/>
          </a:stretch>
        </p:blipFill>
        <p:spPr bwMode="auto">
          <a:xfrm>
            <a:off x="6705600" y="3124200"/>
            <a:ext cx="2133600" cy="2837689"/>
          </a:xfrm>
          <a:prstGeom prst="rect">
            <a:avLst/>
          </a:prstGeom>
          <a:noFill/>
        </p:spPr>
      </p:pic>
      <p:pic>
        <p:nvPicPr>
          <p:cNvPr id="22532" name="Picture 4" descr="http://totallygreencrafts.com/wp-content/uploads/2012/11/backyard-bird-feeder-spring-craft-photo-420-FF0507EFDA01.jpg">
            <a:hlinkClick r:id="rId5"/>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429000" y="2286000"/>
            <a:ext cx="2933700" cy="2933701"/>
          </a:xfrm>
          <a:prstGeom prst="rect">
            <a:avLst/>
          </a:prstGeom>
          <a:noFill/>
        </p:spPr>
      </p:pic>
      <p:pic>
        <p:nvPicPr>
          <p:cNvPr id="22534" name="Picture 6" descr="http://www.odt.co.nz/files/story/2010/08/bird_feeders_can_be_made_using_recycled_materials__4c5a5c2a42.JPG">
            <a:hlinkClick r:id="rId7"/>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381000" y="1295400"/>
            <a:ext cx="2743200" cy="3318387"/>
          </a:xfrm>
          <a:prstGeom prst="rect">
            <a:avLst/>
          </a:prstGeom>
          <a:noFill/>
        </p:spPr>
      </p:pic>
      <p:sp>
        <p:nvSpPr>
          <p:cNvPr id="6" name="AutoShape 4"/>
          <p:cNvSpPr>
            <a:spLocks noChangeArrowheads="1"/>
          </p:cNvSpPr>
          <p:nvPr/>
        </p:nvSpPr>
        <p:spPr bwMode="auto">
          <a:xfrm>
            <a:off x="1828800" y="304800"/>
            <a:ext cx="5715000" cy="760412"/>
          </a:xfrm>
          <a:custGeom>
            <a:avLst/>
            <a:gdLst>
              <a:gd name="G0" fmla="*/ 1 15875 2"/>
              <a:gd name="G1" fmla="+- 1057 0 0"/>
              <a:gd name="G2" fmla="+- 2114 0 0"/>
              <a:gd name="G3" fmla="+- 15875 0 0"/>
            </a:gdLst>
            <a:ahLst/>
            <a:cxnLst>
              <a:cxn ang="0">
                <a:pos x="r" y="vc"/>
              </a:cxn>
              <a:cxn ang="5400000">
                <a:pos x="hc" y="b"/>
              </a:cxn>
              <a:cxn ang="10800000">
                <a:pos x="l" y="vc"/>
              </a:cxn>
              <a:cxn ang="16200000">
                <a:pos x="hc" y="t"/>
              </a:cxn>
            </a:cxnLst>
            <a:rect l="0" t="0" r="0" b="0"/>
            <a:pathLst>
              <a:path>
                <a:moveTo>
                  <a:pt x="0" y="0"/>
                </a:moveTo>
                <a:lnTo>
                  <a:pt x="15875" y="0"/>
                </a:lnTo>
                <a:lnTo>
                  <a:pt x="15875" y="2114"/>
                </a:lnTo>
                <a:lnTo>
                  <a:pt x="0" y="2114"/>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5pPr>
            <a:lvl6pPr marL="25146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6pPr>
            <a:lvl7pPr marL="29718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7pPr>
            <a:lvl8pPr marL="34290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8pPr>
            <a:lvl9pPr marL="38862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9pPr>
          </a:lstStyle>
          <a:p>
            <a:pPr hangingPunct="1">
              <a:lnSpc>
                <a:spcPct val="100000"/>
              </a:lnSpc>
              <a:buClrTx/>
              <a:buFontTx/>
              <a:buNone/>
            </a:pPr>
            <a:r>
              <a:rPr lang="es-VE" altLang="en-US" sz="4400" b="1" dirty="0">
                <a:latin typeface="Verdana" panose="020B0604030504040204" pitchFamily="34" charset="0"/>
              </a:rPr>
              <a:t>¡¡Sea Creativo!!</a:t>
            </a:r>
          </a:p>
        </p:txBody>
      </p:sp>
    </p:spTree>
    <p:extLst>
      <p:ext uri="{BB962C8B-B14F-4D97-AF65-F5344CB8AC3E}">
        <p14:creationId xmlns:p14="http://schemas.microsoft.com/office/powerpoint/2010/main" val="14994217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mallfootprintfamily.com/wp-content/uploads/plant-tree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3160" y="1444320"/>
            <a:ext cx="3865440" cy="28990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cstate="email">
            <a:extLst>
              <a:ext uri="{BEBA8EAE-BF5A-486C-A8C5-ECC9F3942E4B}">
                <a14:imgProps xmlns:a14="http://schemas.microsoft.com/office/drawing/2010/main">
                  <a14:imgLayer r:embed="rId5">
                    <a14:imgEffect>
                      <a14:saturation sat="135000"/>
                    </a14:imgEffect>
                    <a14:imgEffect>
                      <a14:brightnessContrast contrast="33000"/>
                    </a14:imgEffect>
                  </a14:imgLayer>
                </a14:imgProps>
              </a:ext>
              <a:ext uri="{28A0092B-C50C-407E-A947-70E740481C1C}">
                <a14:useLocalDpi xmlns:a14="http://schemas.microsoft.com/office/drawing/2010/main"/>
              </a:ext>
            </a:extLst>
          </a:blip>
          <a:stretch>
            <a:fillRect/>
          </a:stretch>
        </p:blipFill>
        <p:spPr>
          <a:xfrm>
            <a:off x="2895600" y="3860667"/>
            <a:ext cx="4038600" cy="2997333"/>
          </a:xfrm>
          <a:prstGeom prst="rect">
            <a:avLst/>
          </a:prstGeom>
        </p:spPr>
      </p:pic>
      <p:sp>
        <p:nvSpPr>
          <p:cNvPr id="4" name="Rectangle 3"/>
          <p:cNvSpPr/>
          <p:nvPr/>
        </p:nvSpPr>
        <p:spPr>
          <a:xfrm>
            <a:off x="3124200" y="6375267"/>
            <a:ext cx="2710707" cy="369332"/>
          </a:xfrm>
          <a:prstGeom prst="rect">
            <a:avLst/>
          </a:prstGeom>
        </p:spPr>
        <p:txBody>
          <a:bodyPr wrap="none">
            <a:spAutoFit/>
          </a:bodyPr>
          <a:lstStyle/>
          <a:p>
            <a:r>
              <a:rPr lang="en-US" i="1" dirty="0" err="1">
                <a:solidFill>
                  <a:schemeClr val="bg1"/>
                </a:solidFill>
              </a:rPr>
              <a:t>Trema</a:t>
            </a:r>
            <a:r>
              <a:rPr lang="en-US" i="1" dirty="0">
                <a:solidFill>
                  <a:schemeClr val="bg1"/>
                </a:solidFill>
              </a:rPr>
              <a:t> </a:t>
            </a:r>
            <a:r>
              <a:rPr lang="en-US" i="1" dirty="0" err="1">
                <a:solidFill>
                  <a:schemeClr val="bg1"/>
                </a:solidFill>
              </a:rPr>
              <a:t>lamarckianum</a:t>
            </a:r>
            <a:endParaRPr lang="en-US" i="1" dirty="0">
              <a:solidFill>
                <a:schemeClr val="bg1"/>
              </a:solidFill>
            </a:endParaRPr>
          </a:p>
        </p:txBody>
      </p:sp>
      <p:pic>
        <p:nvPicPr>
          <p:cNvPr id="7" name="Picture 6" descr="http://eattheweeds.com/wp-content/uploads/2011/08/pigeonp1.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953000" y="1447800"/>
            <a:ext cx="3886200" cy="292934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
          <p:cNvSpPr>
            <a:spLocks noGrp="1" noChangeArrowheads="1"/>
          </p:cNvSpPr>
          <p:nvPr>
            <p:ph type="title" idx="4294967295"/>
          </p:nvPr>
        </p:nvSpPr>
        <p:spPr>
          <a:xfrm>
            <a:off x="152400" y="219075"/>
            <a:ext cx="8915400" cy="923925"/>
          </a:xfrm>
          <a:ln/>
        </p:spPr>
        <p:txBody>
          <a:bodyPr/>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000" dirty="0" err="1" smtClean="0">
                <a:solidFill>
                  <a:srgbClr val="000000"/>
                </a:solidFill>
              </a:rPr>
              <a:t>Plante</a:t>
            </a:r>
            <a:r>
              <a:rPr lang="en-US" altLang="en-US" sz="4000" dirty="0" smtClean="0">
                <a:solidFill>
                  <a:srgbClr val="000000"/>
                </a:solidFill>
              </a:rPr>
              <a:t> </a:t>
            </a:r>
            <a:r>
              <a:rPr lang="en-US" altLang="en-US" sz="4000" dirty="0" err="1">
                <a:solidFill>
                  <a:srgbClr val="000000"/>
                </a:solidFill>
              </a:rPr>
              <a:t>árboles</a:t>
            </a:r>
            <a:r>
              <a:rPr lang="en-US" altLang="en-US" sz="4000" dirty="0">
                <a:solidFill>
                  <a:srgbClr val="000000"/>
                </a:solidFill>
              </a:rPr>
              <a:t> y </a:t>
            </a:r>
            <a:r>
              <a:rPr lang="en-US" altLang="en-US" sz="4000" dirty="0" err="1">
                <a:solidFill>
                  <a:srgbClr val="000000"/>
                </a:solidFill>
              </a:rPr>
              <a:t>plantas</a:t>
            </a:r>
            <a:r>
              <a:rPr lang="en-US" altLang="en-US" sz="4000" dirty="0">
                <a:solidFill>
                  <a:srgbClr val="000000"/>
                </a:solidFill>
              </a:rPr>
              <a:t> </a:t>
            </a:r>
            <a:r>
              <a:rPr lang="en-US" altLang="en-US" sz="4000" dirty="0" err="1">
                <a:solidFill>
                  <a:srgbClr val="000000"/>
                </a:solidFill>
              </a:rPr>
              <a:t>nativas</a:t>
            </a:r>
            <a:r>
              <a:rPr lang="en-US" altLang="en-US" sz="4000" dirty="0">
                <a:solidFill>
                  <a:srgbClr val="000000"/>
                </a:solidFill>
              </a:rPr>
              <a:t> </a:t>
            </a:r>
            <a:r>
              <a:rPr lang="en-US" altLang="en-US" sz="4000" dirty="0" err="1">
                <a:solidFill>
                  <a:srgbClr val="000000"/>
                </a:solidFill>
              </a:rPr>
              <a:t>amigas</a:t>
            </a:r>
            <a:r>
              <a:rPr lang="en-US" altLang="en-US" sz="4000" dirty="0">
                <a:solidFill>
                  <a:srgbClr val="000000"/>
                </a:solidFill>
              </a:rPr>
              <a:t> de las </a:t>
            </a:r>
            <a:r>
              <a:rPr lang="en-US" altLang="en-US" sz="4000" dirty="0" err="1">
                <a:solidFill>
                  <a:srgbClr val="000000"/>
                </a:solidFill>
              </a:rPr>
              <a:t>aves</a:t>
            </a:r>
            <a:endParaRPr lang="en-US" altLang="en-US" sz="4000" dirty="0">
              <a:solidFill>
                <a:srgbClr val="000000"/>
              </a:solidFill>
            </a:endParaRPr>
          </a:p>
        </p:txBody>
      </p:sp>
    </p:spTree>
    <p:extLst>
      <p:ext uri="{BB962C8B-B14F-4D97-AF65-F5344CB8AC3E}">
        <p14:creationId xmlns:p14="http://schemas.microsoft.com/office/powerpoint/2010/main" val="395052140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ourreria_ovata.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22306" y="5266729"/>
            <a:ext cx="2121694" cy="1591271"/>
          </a:xfrm>
          <a:prstGeom prst="ellipse">
            <a:avLst/>
          </a:prstGeom>
          <a:ln>
            <a:noFill/>
          </a:ln>
          <a:effectLst>
            <a:softEdge rad="112500"/>
          </a:effectLst>
        </p:spPr>
      </p:pic>
      <p:pic>
        <p:nvPicPr>
          <p:cNvPr id="3" name="Picture 2" descr="Lantana_bahamensis.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57762" y="3263916"/>
            <a:ext cx="2357438" cy="1768079"/>
          </a:xfrm>
          <a:prstGeom prst="ellipse">
            <a:avLst/>
          </a:prstGeom>
          <a:ln>
            <a:noFill/>
          </a:ln>
          <a:effectLst>
            <a:softEdge rad="112500"/>
          </a:effectLst>
        </p:spPr>
      </p:pic>
      <p:pic>
        <p:nvPicPr>
          <p:cNvPr id="4" name="Picture 3" descr="Guapira_discolor3.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57600" y="1095374"/>
            <a:ext cx="2362200" cy="1771651"/>
          </a:xfrm>
          <a:prstGeom prst="ellipse">
            <a:avLst/>
          </a:prstGeom>
          <a:ln>
            <a:noFill/>
          </a:ln>
          <a:effectLst>
            <a:softEdge rad="112500"/>
          </a:effectLst>
        </p:spPr>
      </p:pic>
      <p:pic>
        <p:nvPicPr>
          <p:cNvPr id="5" name="Picture 1" descr="F:\Chioccoca_alba1014.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505200" y="5105400"/>
            <a:ext cx="2797123" cy="1752600"/>
          </a:xfrm>
          <a:prstGeom prst="ellipse">
            <a:avLst/>
          </a:prstGeom>
          <a:ln>
            <a:noFill/>
          </a:ln>
          <a:effectLst>
            <a:softEdge rad="112500"/>
          </a:effectLst>
        </p:spPr>
      </p:pic>
      <p:pic>
        <p:nvPicPr>
          <p:cNvPr id="20482" name="Picture 2" descr="C:\Users\Scott\Desktop\The Eleuthera Project from  Oct 30 2009-2010\Gumelemi.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0" y="2590800"/>
            <a:ext cx="3200400" cy="4267200"/>
          </a:xfrm>
          <a:prstGeom prst="rect">
            <a:avLst/>
          </a:prstGeom>
          <a:noFill/>
        </p:spPr>
      </p:pic>
      <p:pic>
        <p:nvPicPr>
          <p:cNvPr id="20483" name="Picture 3" descr="C:\Users\Scott\Desktop\Animal pics\Coccoloba uvifera.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400800" y="1162050"/>
            <a:ext cx="2514600" cy="1885950"/>
          </a:xfrm>
          <a:prstGeom prst="ellipse">
            <a:avLst/>
          </a:prstGeom>
          <a:ln>
            <a:noFill/>
          </a:ln>
          <a:effectLst>
            <a:softEdge rad="112500"/>
          </a:effectLst>
        </p:spPr>
      </p:pic>
      <p:sp>
        <p:nvSpPr>
          <p:cNvPr id="8" name="TextBox 7"/>
          <p:cNvSpPr txBox="1"/>
          <p:nvPr/>
        </p:nvSpPr>
        <p:spPr>
          <a:xfrm>
            <a:off x="22412" y="76200"/>
            <a:ext cx="3733800" cy="707886"/>
          </a:xfrm>
          <a:prstGeom prst="rect">
            <a:avLst/>
          </a:prstGeom>
          <a:noFill/>
        </p:spPr>
        <p:txBody>
          <a:bodyPr wrap="square" rtlCol="0">
            <a:spAutoFit/>
          </a:bodyPr>
          <a:lstStyle/>
          <a:p>
            <a:r>
              <a:rPr lang="en-US" sz="4000" b="1" dirty="0" smtClean="0">
                <a:solidFill>
                  <a:schemeClr val="bg1"/>
                </a:solidFill>
              </a:rPr>
              <a:t>Plant Native</a:t>
            </a:r>
            <a:endParaRPr lang="en-US" sz="4000" b="1" dirty="0">
              <a:solidFill>
                <a:schemeClr val="bg1"/>
              </a:solidFill>
            </a:endParaRPr>
          </a:p>
        </p:txBody>
      </p:sp>
      <p:sp>
        <p:nvSpPr>
          <p:cNvPr id="15" name="AutoShape 8"/>
          <p:cNvSpPr>
            <a:spLocks noChangeArrowheads="1"/>
          </p:cNvSpPr>
          <p:nvPr/>
        </p:nvSpPr>
        <p:spPr bwMode="auto">
          <a:xfrm>
            <a:off x="3733800" y="747713"/>
            <a:ext cx="2743200" cy="395287"/>
          </a:xfrm>
          <a:custGeom>
            <a:avLst/>
            <a:gdLst>
              <a:gd name="G0" fmla="+- 3810 0 0"/>
              <a:gd name="G1" fmla="*/ 1 1099 2"/>
              <a:gd name="G2" fmla="+- 1099 0 0"/>
              <a:gd name="G3" fmla="+- 7620 0 0"/>
            </a:gdLst>
            <a:ahLst/>
            <a:cxnLst>
              <a:cxn ang="0">
                <a:pos x="r" y="vc"/>
              </a:cxn>
              <a:cxn ang="5400000">
                <a:pos x="hc" y="b"/>
              </a:cxn>
              <a:cxn ang="10800000">
                <a:pos x="l" y="vc"/>
              </a:cxn>
              <a:cxn ang="16200000">
                <a:pos x="hc" y="t"/>
              </a:cxn>
            </a:cxnLst>
            <a:rect l="0" t="0" r="0" b="0"/>
            <a:pathLst>
              <a:path>
                <a:moveTo>
                  <a:pt x="0" y="0"/>
                </a:moveTo>
                <a:lnTo>
                  <a:pt x="7620" y="0"/>
                </a:lnTo>
                <a:lnTo>
                  <a:pt x="7620" y="1099"/>
                </a:lnTo>
                <a:lnTo>
                  <a:pt x="0" y="10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5pPr>
            <a:lvl6pPr marL="25146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6pPr>
            <a:lvl7pPr marL="29718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7pPr>
            <a:lvl8pPr marL="34290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8pPr>
            <a:lvl9pPr marL="38862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9pPr>
          </a:lstStyle>
          <a:p>
            <a:pPr hangingPunct="1">
              <a:lnSpc>
                <a:spcPct val="100000"/>
              </a:lnSpc>
            </a:pPr>
            <a:r>
              <a:rPr lang="es-VE" altLang="en-US" sz="2000" i="1" dirty="0">
                <a:solidFill>
                  <a:srgbClr val="FFFFFF"/>
                </a:solidFill>
                <a:latin typeface="Verdana" panose="020B0604030504040204" pitchFamily="34" charset="0"/>
              </a:rPr>
              <a:t>Torrubia longifolia</a:t>
            </a:r>
          </a:p>
        </p:txBody>
      </p:sp>
      <p:sp>
        <p:nvSpPr>
          <p:cNvPr id="16" name="AutoShape 9"/>
          <p:cNvSpPr>
            <a:spLocks noChangeArrowheads="1"/>
          </p:cNvSpPr>
          <p:nvPr/>
        </p:nvSpPr>
        <p:spPr bwMode="auto">
          <a:xfrm>
            <a:off x="6754813" y="762000"/>
            <a:ext cx="2286000" cy="395287"/>
          </a:xfrm>
          <a:custGeom>
            <a:avLst/>
            <a:gdLst>
              <a:gd name="G0" fmla="+- 3175 0 0"/>
              <a:gd name="G1" fmla="*/ 1 1099 2"/>
              <a:gd name="G2" fmla="+- 1099 0 0"/>
              <a:gd name="G3" fmla="+- 6350 0 0"/>
            </a:gdLst>
            <a:ahLst/>
            <a:cxnLst>
              <a:cxn ang="0">
                <a:pos x="r" y="vc"/>
              </a:cxn>
              <a:cxn ang="5400000">
                <a:pos x="hc" y="b"/>
              </a:cxn>
              <a:cxn ang="10800000">
                <a:pos x="l" y="vc"/>
              </a:cxn>
              <a:cxn ang="16200000">
                <a:pos x="hc" y="t"/>
              </a:cxn>
            </a:cxnLst>
            <a:rect l="0" t="0" r="0" b="0"/>
            <a:pathLst>
              <a:path>
                <a:moveTo>
                  <a:pt x="0" y="0"/>
                </a:moveTo>
                <a:lnTo>
                  <a:pt x="6350" y="0"/>
                </a:lnTo>
                <a:lnTo>
                  <a:pt x="6350" y="1099"/>
                </a:lnTo>
                <a:lnTo>
                  <a:pt x="0" y="10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5pPr>
            <a:lvl6pPr marL="25146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6pPr>
            <a:lvl7pPr marL="29718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7pPr>
            <a:lvl8pPr marL="34290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8pPr>
            <a:lvl9pPr marL="38862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9pPr>
          </a:lstStyle>
          <a:p>
            <a:pPr hangingPunct="1">
              <a:lnSpc>
                <a:spcPct val="100000"/>
              </a:lnSpc>
              <a:buClrTx/>
              <a:buFontTx/>
              <a:buNone/>
            </a:pPr>
            <a:r>
              <a:rPr lang="es-VE" altLang="en-US" sz="2000" dirty="0">
                <a:solidFill>
                  <a:srgbClr val="FFFFFF"/>
                </a:solidFill>
                <a:latin typeface="Verdana" panose="020B0604030504040204" pitchFamily="34" charset="0"/>
              </a:rPr>
              <a:t>Uva de Playa</a:t>
            </a:r>
          </a:p>
        </p:txBody>
      </p:sp>
      <p:sp>
        <p:nvSpPr>
          <p:cNvPr id="17" name="AutoShape 10"/>
          <p:cNvSpPr>
            <a:spLocks noChangeArrowheads="1"/>
          </p:cNvSpPr>
          <p:nvPr/>
        </p:nvSpPr>
        <p:spPr bwMode="auto">
          <a:xfrm>
            <a:off x="4908550" y="2957512"/>
            <a:ext cx="3092450" cy="700088"/>
          </a:xfrm>
          <a:custGeom>
            <a:avLst/>
            <a:gdLst>
              <a:gd name="G0" fmla="*/ 1 6985 2"/>
              <a:gd name="G1" fmla="*/ 1 1099 2"/>
              <a:gd name="G2" fmla="+- 1099 0 0"/>
              <a:gd name="G3" fmla="+- 6985 0 0"/>
            </a:gdLst>
            <a:ahLst/>
            <a:cxnLst>
              <a:cxn ang="0">
                <a:pos x="r" y="vc"/>
              </a:cxn>
              <a:cxn ang="5400000">
                <a:pos x="hc" y="b"/>
              </a:cxn>
              <a:cxn ang="10800000">
                <a:pos x="l" y="vc"/>
              </a:cxn>
              <a:cxn ang="16200000">
                <a:pos x="hc" y="t"/>
              </a:cxn>
            </a:cxnLst>
            <a:rect l="0" t="0" r="0" b="0"/>
            <a:pathLst>
              <a:path>
                <a:moveTo>
                  <a:pt x="0" y="0"/>
                </a:moveTo>
                <a:lnTo>
                  <a:pt x="6985" y="0"/>
                </a:lnTo>
                <a:lnTo>
                  <a:pt x="6985" y="1099"/>
                </a:lnTo>
                <a:lnTo>
                  <a:pt x="0" y="10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5pPr>
            <a:lvl6pPr marL="25146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6pPr>
            <a:lvl7pPr marL="29718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7pPr>
            <a:lvl8pPr marL="34290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8pPr>
            <a:lvl9pPr marL="38862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9pPr>
          </a:lstStyle>
          <a:p>
            <a:pPr hangingPunct="1">
              <a:lnSpc>
                <a:spcPct val="100000"/>
              </a:lnSpc>
              <a:buClrTx/>
              <a:buFontTx/>
              <a:buNone/>
            </a:pPr>
            <a:r>
              <a:rPr lang="es-VE" altLang="en-US" sz="2000" i="1" dirty="0">
                <a:solidFill>
                  <a:srgbClr val="FFFFFF"/>
                </a:solidFill>
                <a:latin typeface="Verdana" panose="020B0604030504040204" pitchFamily="34" charset="0"/>
              </a:rPr>
              <a:t>Lantana bahamensis</a:t>
            </a:r>
          </a:p>
        </p:txBody>
      </p:sp>
      <p:sp>
        <p:nvSpPr>
          <p:cNvPr id="18" name="AutoShape 11"/>
          <p:cNvSpPr>
            <a:spLocks noChangeArrowheads="1"/>
          </p:cNvSpPr>
          <p:nvPr/>
        </p:nvSpPr>
        <p:spPr bwMode="auto">
          <a:xfrm>
            <a:off x="3276600" y="4938713"/>
            <a:ext cx="3240088" cy="700087"/>
          </a:xfrm>
          <a:custGeom>
            <a:avLst/>
            <a:gdLst>
              <a:gd name="G0" fmla="*/ 1 4657 2"/>
              <a:gd name="G1" fmla="*/ 1 1099 2"/>
              <a:gd name="G2" fmla="+- 1099 0 0"/>
              <a:gd name="G3" fmla="+- 4657 0 0"/>
            </a:gdLst>
            <a:ahLst/>
            <a:cxnLst>
              <a:cxn ang="0">
                <a:pos x="r" y="vc"/>
              </a:cxn>
              <a:cxn ang="5400000">
                <a:pos x="hc" y="b"/>
              </a:cxn>
              <a:cxn ang="10800000">
                <a:pos x="l" y="vc"/>
              </a:cxn>
              <a:cxn ang="16200000">
                <a:pos x="hc" y="t"/>
              </a:cxn>
            </a:cxnLst>
            <a:rect l="0" t="0" r="0" b="0"/>
            <a:pathLst>
              <a:path>
                <a:moveTo>
                  <a:pt x="0" y="0"/>
                </a:moveTo>
                <a:lnTo>
                  <a:pt x="4657" y="0"/>
                </a:lnTo>
                <a:lnTo>
                  <a:pt x="4657" y="1099"/>
                </a:lnTo>
                <a:lnTo>
                  <a:pt x="0" y="10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5pPr>
            <a:lvl6pPr marL="25146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6pPr>
            <a:lvl7pPr marL="29718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7pPr>
            <a:lvl8pPr marL="34290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8pPr>
            <a:lvl9pPr marL="38862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9pPr>
          </a:lstStyle>
          <a:p>
            <a:pPr hangingPunct="1">
              <a:lnSpc>
                <a:spcPct val="100000"/>
              </a:lnSpc>
            </a:pPr>
            <a:r>
              <a:rPr lang="es-VE" altLang="en-US" sz="2000" i="1" dirty="0">
                <a:solidFill>
                  <a:srgbClr val="FFFFFF"/>
                </a:solidFill>
                <a:latin typeface="Verdana" panose="020B0604030504040204" pitchFamily="34" charset="0"/>
              </a:rPr>
              <a:t>Symphoricarpos albus</a:t>
            </a:r>
          </a:p>
        </p:txBody>
      </p:sp>
      <p:sp>
        <p:nvSpPr>
          <p:cNvPr id="19" name="AutoShape 12"/>
          <p:cNvSpPr>
            <a:spLocks noChangeArrowheads="1"/>
          </p:cNvSpPr>
          <p:nvPr/>
        </p:nvSpPr>
        <p:spPr bwMode="auto">
          <a:xfrm>
            <a:off x="6019800" y="4953000"/>
            <a:ext cx="3560762" cy="700088"/>
          </a:xfrm>
          <a:custGeom>
            <a:avLst/>
            <a:gdLst>
              <a:gd name="G0" fmla="*/ 1 5503 2"/>
              <a:gd name="G1" fmla="*/ 1 1099 2"/>
              <a:gd name="G2" fmla="+- 1099 0 0"/>
              <a:gd name="G3" fmla="+- 5503 0 0"/>
            </a:gdLst>
            <a:ahLst/>
            <a:cxnLst>
              <a:cxn ang="0">
                <a:pos x="r" y="vc"/>
              </a:cxn>
              <a:cxn ang="5400000">
                <a:pos x="hc" y="b"/>
              </a:cxn>
              <a:cxn ang="10800000">
                <a:pos x="l" y="vc"/>
              </a:cxn>
              <a:cxn ang="16200000">
                <a:pos x="hc" y="t"/>
              </a:cxn>
            </a:cxnLst>
            <a:rect l="0" t="0" r="0" b="0"/>
            <a:pathLst>
              <a:path>
                <a:moveTo>
                  <a:pt x="0" y="0"/>
                </a:moveTo>
                <a:lnTo>
                  <a:pt x="5503" y="0"/>
                </a:lnTo>
                <a:lnTo>
                  <a:pt x="5503" y="1099"/>
                </a:lnTo>
                <a:lnTo>
                  <a:pt x="0" y="10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5pPr>
            <a:lvl6pPr marL="25146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6pPr>
            <a:lvl7pPr marL="29718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7pPr>
            <a:lvl8pPr marL="34290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8pPr>
            <a:lvl9pPr marL="38862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9pPr>
          </a:lstStyle>
          <a:p>
            <a:pPr hangingPunct="1">
              <a:lnSpc>
                <a:spcPct val="100000"/>
              </a:lnSpc>
            </a:pPr>
            <a:r>
              <a:rPr lang="es-VE" altLang="en-US" sz="2000" i="1" dirty="0">
                <a:solidFill>
                  <a:srgbClr val="FFFFFF"/>
                </a:solidFill>
                <a:latin typeface="Verdana" panose="020B0604030504040204" pitchFamily="34" charset="0"/>
              </a:rPr>
              <a:t> 	Bourreria succulenta</a:t>
            </a:r>
          </a:p>
        </p:txBody>
      </p:sp>
      <p:sp>
        <p:nvSpPr>
          <p:cNvPr id="20" name="AutoShape 13"/>
          <p:cNvSpPr>
            <a:spLocks noChangeArrowheads="1"/>
          </p:cNvSpPr>
          <p:nvPr/>
        </p:nvSpPr>
        <p:spPr bwMode="auto">
          <a:xfrm>
            <a:off x="290513" y="2128838"/>
            <a:ext cx="2514600" cy="395287"/>
          </a:xfrm>
          <a:custGeom>
            <a:avLst/>
            <a:gdLst>
              <a:gd name="G0" fmla="*/ 1 6985 2"/>
              <a:gd name="G1" fmla="*/ 1 1099 2"/>
              <a:gd name="G2" fmla="+- 1099 0 0"/>
              <a:gd name="G3" fmla="+- 6985 0 0"/>
            </a:gdLst>
            <a:ahLst/>
            <a:cxnLst>
              <a:cxn ang="0">
                <a:pos x="r" y="vc"/>
              </a:cxn>
              <a:cxn ang="5400000">
                <a:pos x="hc" y="b"/>
              </a:cxn>
              <a:cxn ang="10800000">
                <a:pos x="l" y="vc"/>
              </a:cxn>
              <a:cxn ang="16200000">
                <a:pos x="hc" y="t"/>
              </a:cxn>
            </a:cxnLst>
            <a:rect l="0" t="0" r="0" b="0"/>
            <a:pathLst>
              <a:path>
                <a:moveTo>
                  <a:pt x="0" y="0"/>
                </a:moveTo>
                <a:lnTo>
                  <a:pt x="6985" y="0"/>
                </a:lnTo>
                <a:lnTo>
                  <a:pt x="6985" y="1099"/>
                </a:lnTo>
                <a:lnTo>
                  <a:pt x="0" y="10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5pPr>
            <a:lvl6pPr marL="25146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6pPr>
            <a:lvl7pPr marL="29718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7pPr>
            <a:lvl8pPr marL="34290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8pPr>
            <a:lvl9pPr marL="38862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9pPr>
          </a:lstStyle>
          <a:p>
            <a:pPr hangingPunct="1">
              <a:lnSpc>
                <a:spcPct val="100000"/>
              </a:lnSpc>
              <a:buClrTx/>
              <a:buFontTx/>
              <a:buNone/>
            </a:pPr>
            <a:r>
              <a:rPr lang="es-VE" altLang="en-US" sz="2000" i="1" dirty="0">
                <a:solidFill>
                  <a:srgbClr val="FFFFFF"/>
                </a:solidFill>
                <a:latin typeface="Verdana" panose="020B0604030504040204" pitchFamily="34" charset="0"/>
              </a:rPr>
              <a:t>Bursera simaruba</a:t>
            </a:r>
          </a:p>
        </p:txBody>
      </p:sp>
    </p:spTree>
    <p:extLst>
      <p:ext uri="{BB962C8B-B14F-4D97-AF65-F5344CB8AC3E}">
        <p14:creationId xmlns:p14="http://schemas.microsoft.com/office/powerpoint/2010/main" val="83790541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543" y="304800"/>
            <a:ext cx="7125113" cy="924475"/>
          </a:xfrm>
        </p:spPr>
        <p:txBody>
          <a:bodyPr/>
          <a:lstStyle/>
          <a:p>
            <a:pPr algn="ctr"/>
            <a:r>
              <a:rPr lang="en-US" sz="6600" dirty="0" smtClean="0">
                <a:solidFill>
                  <a:schemeClr val="bg1"/>
                </a:solidFill>
              </a:rPr>
              <a:t>El Caribe</a:t>
            </a:r>
            <a:endParaRPr lang="en-US" sz="6600" dirty="0">
              <a:solidFill>
                <a:schemeClr val="bg1"/>
              </a:solidFill>
            </a:endParaRPr>
          </a:p>
        </p:txBody>
      </p:sp>
      <p:pic>
        <p:nvPicPr>
          <p:cNvPr id="1026" name="Picture 2" descr="http://upload.wikimedia.org/wikipedia/commons/a/af/CaribbeanIslands.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1371600"/>
            <a:ext cx="8763000" cy="5257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93943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mormonnewsroom.org/media/640x360/Haiti-Hillside-planting.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63" y="1524000"/>
            <a:ext cx="5099538" cy="2882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nationnews.com/IMG/910/1910/kids20528-450x303.jpg?141594617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48200" y="3743324"/>
            <a:ext cx="4286250" cy="28860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81600" y="1295400"/>
            <a:ext cx="3810000" cy="2382325"/>
          </a:xfrm>
          <a:prstGeom prst="rect">
            <a:avLst/>
          </a:prstGeom>
        </p:spPr>
      </p:pic>
      <p:sp>
        <p:nvSpPr>
          <p:cNvPr id="8" name="Rectangle 1"/>
          <p:cNvSpPr>
            <a:spLocks noGrp="1" noChangeArrowheads="1"/>
          </p:cNvSpPr>
          <p:nvPr>
            <p:ph type="title" idx="4294967295"/>
          </p:nvPr>
        </p:nvSpPr>
        <p:spPr>
          <a:xfrm>
            <a:off x="144463" y="160338"/>
            <a:ext cx="8856662" cy="923925"/>
          </a:xfrm>
          <a:ln/>
        </p:spPr>
        <p:txBody>
          <a:bodyPr/>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600" b="1" dirty="0" err="1">
                <a:solidFill>
                  <a:srgbClr val="000000"/>
                </a:solidFill>
              </a:rPr>
              <a:t>Organice</a:t>
            </a:r>
            <a:r>
              <a:rPr lang="en-US" altLang="en-US" sz="3600" b="1" dirty="0">
                <a:solidFill>
                  <a:srgbClr val="000000"/>
                </a:solidFill>
              </a:rPr>
              <a:t> </a:t>
            </a:r>
            <a:r>
              <a:rPr lang="en-US" altLang="en-US" sz="3600" b="1" dirty="0" err="1" smtClean="0">
                <a:solidFill>
                  <a:srgbClr val="000000"/>
                </a:solidFill>
              </a:rPr>
              <a:t>una</a:t>
            </a:r>
            <a:r>
              <a:rPr lang="en-US" altLang="en-US" sz="3600" b="1" dirty="0" smtClean="0">
                <a:solidFill>
                  <a:srgbClr val="000000"/>
                </a:solidFill>
              </a:rPr>
              <a:t> </a:t>
            </a:r>
            <a:r>
              <a:rPr lang="en-US" altLang="en-US" sz="3600" b="1" dirty="0" err="1" smtClean="0">
                <a:solidFill>
                  <a:srgbClr val="000000"/>
                </a:solidFill>
              </a:rPr>
              <a:t>siembra</a:t>
            </a:r>
            <a:r>
              <a:rPr lang="en-US" altLang="en-US" sz="3600" b="1" dirty="0" smtClean="0">
                <a:solidFill>
                  <a:srgbClr val="000000"/>
                </a:solidFill>
              </a:rPr>
              <a:t> </a:t>
            </a:r>
            <a:r>
              <a:rPr lang="en-US" altLang="en-US" sz="3600" b="1" dirty="0">
                <a:solidFill>
                  <a:srgbClr val="000000"/>
                </a:solidFill>
              </a:rPr>
              <a:t>de </a:t>
            </a:r>
            <a:r>
              <a:rPr lang="en-US" altLang="en-US" sz="3600" b="1" dirty="0" err="1">
                <a:solidFill>
                  <a:srgbClr val="000000"/>
                </a:solidFill>
              </a:rPr>
              <a:t>árboles</a:t>
            </a:r>
            <a:endParaRPr lang="en-US" altLang="en-US" sz="3600" b="1" dirty="0">
              <a:solidFill>
                <a:srgbClr val="000000"/>
              </a:solidFill>
            </a:endParaRPr>
          </a:p>
        </p:txBody>
      </p:sp>
      <p:sp>
        <p:nvSpPr>
          <p:cNvPr id="9" name="AutoShape 5"/>
          <p:cNvSpPr>
            <a:spLocks noChangeArrowheads="1"/>
          </p:cNvSpPr>
          <p:nvPr/>
        </p:nvSpPr>
        <p:spPr bwMode="auto">
          <a:xfrm>
            <a:off x="5257800" y="1343025"/>
            <a:ext cx="2686050" cy="333375"/>
          </a:xfrm>
          <a:custGeom>
            <a:avLst/>
            <a:gdLst>
              <a:gd name="G0" fmla="+- 3317 0 0"/>
              <a:gd name="G1" fmla="+- 464 0 0"/>
              <a:gd name="G2" fmla="+- 928 0 0"/>
              <a:gd name="G3" fmla="+- 6634 0 0"/>
            </a:gdLst>
            <a:ahLst/>
            <a:cxnLst>
              <a:cxn ang="0">
                <a:pos x="r" y="vc"/>
              </a:cxn>
              <a:cxn ang="5400000">
                <a:pos x="hc" y="b"/>
              </a:cxn>
              <a:cxn ang="10800000">
                <a:pos x="l" y="vc"/>
              </a:cxn>
              <a:cxn ang="16200000">
                <a:pos x="hc" y="t"/>
              </a:cxn>
            </a:cxnLst>
            <a:rect l="0" t="0" r="0" b="0"/>
            <a:pathLst>
              <a:path>
                <a:moveTo>
                  <a:pt x="0" y="0"/>
                </a:moveTo>
                <a:lnTo>
                  <a:pt x="6634" y="0"/>
                </a:lnTo>
                <a:lnTo>
                  <a:pt x="6634" y="928"/>
                </a:lnTo>
                <a:lnTo>
                  <a:pt x="0" y="928"/>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5pPr>
            <a:lvl6pPr marL="25146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6pPr>
            <a:lvl7pPr marL="29718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7pPr>
            <a:lvl8pPr marL="34290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8pPr>
            <a:lvl9pPr marL="38862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9pPr>
          </a:lstStyle>
          <a:p>
            <a:pPr hangingPunct="1">
              <a:lnSpc>
                <a:spcPct val="100000"/>
              </a:lnSpc>
              <a:buClrTx/>
              <a:buFontTx/>
              <a:buNone/>
            </a:pPr>
            <a:r>
              <a:rPr lang="es-VE" altLang="en-US" sz="1600" dirty="0">
                <a:latin typeface="Verdana" panose="020B0604030504040204" pitchFamily="34" charset="0"/>
              </a:rPr>
              <a:t>Plantación de manglares</a:t>
            </a:r>
          </a:p>
        </p:txBody>
      </p:sp>
    </p:spTree>
    <p:extLst>
      <p:ext uri="{BB962C8B-B14F-4D97-AF65-F5344CB8AC3E}">
        <p14:creationId xmlns:p14="http://schemas.microsoft.com/office/powerpoint/2010/main" val="12918396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john-gilbert.co.uk/wp-content/uploads/2010/10/PA19119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47800"/>
            <a:ext cx="4271576" cy="32036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ravenscourtgardens.files.wordpress.com/2014/10/img_3858-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86200" y="4038600"/>
            <a:ext cx="5016726" cy="2819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43400" y="1184860"/>
            <a:ext cx="4191000" cy="2777540"/>
          </a:xfrm>
          <a:prstGeom prst="rect">
            <a:avLst/>
          </a:prstGeom>
        </p:spPr>
      </p:pic>
      <p:sp>
        <p:nvSpPr>
          <p:cNvPr id="7" name="Rectangle 1"/>
          <p:cNvSpPr>
            <a:spLocks noGrp="1" noChangeArrowheads="1"/>
          </p:cNvSpPr>
          <p:nvPr>
            <p:ph type="title" idx="4294967295"/>
          </p:nvPr>
        </p:nvSpPr>
        <p:spPr>
          <a:xfrm>
            <a:off x="1009650" y="152400"/>
            <a:ext cx="7124700" cy="923925"/>
          </a:xfrm>
          <a:ln/>
        </p:spPr>
        <p:txBody>
          <a:bodyPr/>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400" b="1" dirty="0" err="1">
                <a:solidFill>
                  <a:srgbClr val="000000"/>
                </a:solidFill>
              </a:rPr>
              <a:t>Transforme</a:t>
            </a:r>
            <a:r>
              <a:rPr lang="en-US" altLang="en-US" sz="4400" b="1" dirty="0">
                <a:solidFill>
                  <a:srgbClr val="000000"/>
                </a:solidFill>
              </a:rPr>
              <a:t> </a:t>
            </a:r>
            <a:r>
              <a:rPr lang="en-US" altLang="en-US" sz="4400" b="1" dirty="0" err="1">
                <a:solidFill>
                  <a:srgbClr val="000000"/>
                </a:solidFill>
              </a:rPr>
              <a:t>su</a:t>
            </a:r>
            <a:r>
              <a:rPr lang="en-US" altLang="en-US" sz="4400" b="1" dirty="0">
                <a:solidFill>
                  <a:srgbClr val="000000"/>
                </a:solidFill>
              </a:rPr>
              <a:t> patio</a:t>
            </a:r>
          </a:p>
        </p:txBody>
      </p:sp>
    </p:spTree>
    <p:extLst>
      <p:ext uri="{BB962C8B-B14F-4D97-AF65-F5344CB8AC3E}">
        <p14:creationId xmlns:p14="http://schemas.microsoft.com/office/powerpoint/2010/main" val="86888382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rumix.com/images/2013/07/gardens-1600x1200-follow-my-bliss-japanese-gardens-of-portland-urumix.com.jpg">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24922" y="533400"/>
            <a:ext cx="3733800" cy="28003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lindenhillgardens.files.wordpress.com/2010/02/front-garden.jpg">
            <a:hlinkClick r:id="rId5"/>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029200" y="3886200"/>
            <a:ext cx="3925244" cy="261461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04800" y="3711719"/>
            <a:ext cx="4004411"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52400" y="381000"/>
            <a:ext cx="4572000" cy="769441"/>
          </a:xfrm>
          <a:prstGeom prst="rect">
            <a:avLst/>
          </a:prstGeom>
          <a:noFill/>
        </p:spPr>
        <p:txBody>
          <a:bodyPr wrap="square" rtlCol="0">
            <a:spAutoFit/>
          </a:bodyPr>
          <a:lstStyle/>
          <a:p>
            <a:pPr algn="ctr"/>
            <a:r>
              <a:rPr lang="en-US" sz="4400" b="1" dirty="0" err="1" smtClean="0">
                <a:solidFill>
                  <a:schemeClr val="bg1"/>
                </a:solidFill>
              </a:rPr>
              <a:t>Jardines</a:t>
            </a:r>
            <a:endParaRPr lang="en-US" sz="4400" b="1" dirty="0">
              <a:solidFill>
                <a:schemeClr val="bg1"/>
              </a:solidFill>
            </a:endParaRPr>
          </a:p>
        </p:txBody>
      </p:sp>
    </p:spTree>
    <p:extLst>
      <p:ext uri="{BB962C8B-B14F-4D97-AF65-F5344CB8AC3E}">
        <p14:creationId xmlns:p14="http://schemas.microsoft.com/office/powerpoint/2010/main" val="4105502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8000" y="0"/>
            <a:ext cx="8126146" cy="6858000"/>
          </a:xfrm>
          <a:prstGeom prst="rect">
            <a:avLst/>
          </a:prstGeom>
        </p:spPr>
      </p:pic>
      <p:sp>
        <p:nvSpPr>
          <p:cNvPr id="2" name="TextBox 1"/>
          <p:cNvSpPr txBox="1"/>
          <p:nvPr/>
        </p:nvSpPr>
        <p:spPr>
          <a:xfrm>
            <a:off x="914400" y="3352800"/>
            <a:ext cx="7175462" cy="461665"/>
          </a:xfrm>
          <a:prstGeom prst="rect">
            <a:avLst/>
          </a:prstGeom>
          <a:solidFill>
            <a:schemeClr val="bg1">
              <a:alpha val="63000"/>
            </a:schemeClr>
          </a:solidFill>
        </p:spPr>
        <p:txBody>
          <a:bodyPr wrap="none" rtlCol="0">
            <a:spAutoFit/>
          </a:bodyPr>
          <a:lstStyle/>
          <a:p>
            <a:r>
              <a:rPr lang="en-US" sz="2400" dirty="0" err="1">
                <a:solidFill>
                  <a:srgbClr val="FFFFFF"/>
                </a:solidFill>
              </a:rPr>
              <a:t>nwf.org</a:t>
            </a:r>
            <a:r>
              <a:rPr lang="en-US" sz="2400" dirty="0">
                <a:solidFill>
                  <a:srgbClr val="FFFFFF"/>
                </a:solidFill>
              </a:rPr>
              <a:t>/how-to-help/garden-for-</a:t>
            </a:r>
            <a:r>
              <a:rPr lang="en-US" sz="2400" dirty="0" err="1">
                <a:solidFill>
                  <a:srgbClr val="FFFFFF"/>
                </a:solidFill>
              </a:rPr>
              <a:t>wildlife.aspx</a:t>
            </a:r>
            <a:endParaRPr lang="en-US" sz="2400" dirty="0">
              <a:solidFill>
                <a:srgbClr val="FFFFFF"/>
              </a:solidFill>
            </a:endParaRPr>
          </a:p>
        </p:txBody>
      </p:sp>
    </p:spTree>
    <p:extLst>
      <p:ext uri="{BB962C8B-B14F-4D97-AF65-F5344CB8AC3E}">
        <p14:creationId xmlns:p14="http://schemas.microsoft.com/office/powerpoint/2010/main" val="24727284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6131" y="4191000"/>
            <a:ext cx="5327869" cy="2667000"/>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838200"/>
            <a:ext cx="5257800" cy="3875750"/>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10200" y="838200"/>
            <a:ext cx="2362200" cy="3240130"/>
          </a:xfrm>
          <a:prstGeom prst="rect">
            <a:avLst/>
          </a:prstGeom>
        </p:spPr>
      </p:pic>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8800" y="4800600"/>
            <a:ext cx="3175000" cy="2043266"/>
          </a:xfrm>
          <a:prstGeom prst="rect">
            <a:avLst/>
          </a:prstGeom>
        </p:spPr>
      </p:pic>
      <p:sp>
        <p:nvSpPr>
          <p:cNvPr id="8" name="Rectangle 1"/>
          <p:cNvSpPr>
            <a:spLocks noGrp="1" noChangeArrowheads="1"/>
          </p:cNvSpPr>
          <p:nvPr>
            <p:ph type="title" idx="4294967295"/>
          </p:nvPr>
        </p:nvSpPr>
        <p:spPr>
          <a:xfrm>
            <a:off x="0" y="-85725"/>
            <a:ext cx="9144000" cy="923925"/>
          </a:xfrm>
          <a:ln/>
        </p:spPr>
        <p:txBody>
          <a:bodyPr/>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en-US" altLang="en-US" sz="4000" dirty="0" err="1">
                <a:solidFill>
                  <a:srgbClr val="000000"/>
                </a:solidFill>
              </a:rPr>
              <a:t>Proporcione</a:t>
            </a:r>
            <a:r>
              <a:rPr lang="en-US" altLang="en-US" sz="4000" dirty="0">
                <a:solidFill>
                  <a:srgbClr val="000000"/>
                </a:solidFill>
              </a:rPr>
              <a:t> </a:t>
            </a:r>
            <a:r>
              <a:rPr lang="en-US" altLang="en-US" sz="4000" dirty="0" err="1">
                <a:solidFill>
                  <a:srgbClr val="000000"/>
                </a:solidFill>
              </a:rPr>
              <a:t>una</a:t>
            </a:r>
            <a:r>
              <a:rPr lang="en-US" altLang="en-US" sz="4000" dirty="0">
                <a:solidFill>
                  <a:srgbClr val="000000"/>
                </a:solidFill>
              </a:rPr>
              <a:t> </a:t>
            </a:r>
            <a:r>
              <a:rPr lang="en-US" altLang="en-US" sz="4000" dirty="0" err="1">
                <a:solidFill>
                  <a:srgbClr val="000000"/>
                </a:solidFill>
              </a:rPr>
              <a:t>fuente</a:t>
            </a:r>
            <a:r>
              <a:rPr lang="en-US" altLang="en-US" sz="4000" dirty="0">
                <a:solidFill>
                  <a:srgbClr val="000000"/>
                </a:solidFill>
              </a:rPr>
              <a:t> de </a:t>
            </a:r>
            <a:r>
              <a:rPr lang="en-US" altLang="en-US" sz="4000" dirty="0" err="1">
                <a:solidFill>
                  <a:srgbClr val="000000"/>
                </a:solidFill>
              </a:rPr>
              <a:t>agua</a:t>
            </a:r>
            <a:endParaRPr lang="en-US" altLang="en-US" sz="4000" dirty="0">
              <a:solidFill>
                <a:srgbClr val="000000"/>
              </a:solidFill>
            </a:endParaRPr>
          </a:p>
        </p:txBody>
      </p:sp>
    </p:spTree>
    <p:extLst>
      <p:ext uri="{BB962C8B-B14F-4D97-AF65-F5344CB8AC3E}">
        <p14:creationId xmlns:p14="http://schemas.microsoft.com/office/powerpoint/2010/main" val="20693376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6200" y="990600"/>
            <a:ext cx="5877743" cy="388620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78400" y="3542855"/>
            <a:ext cx="4165600" cy="3329889"/>
          </a:xfrm>
          <a:prstGeom prst="rect">
            <a:avLst/>
          </a:prstGeom>
        </p:spPr>
      </p:pic>
      <p:sp>
        <p:nvSpPr>
          <p:cNvPr id="6" name="Rectangle 2"/>
          <p:cNvSpPr>
            <a:spLocks noGrp="1" noChangeArrowheads="1"/>
          </p:cNvSpPr>
          <p:nvPr>
            <p:ph type="title" idx="4294967295"/>
          </p:nvPr>
        </p:nvSpPr>
        <p:spPr>
          <a:xfrm>
            <a:off x="195263" y="-228600"/>
            <a:ext cx="8826500" cy="1565275"/>
          </a:xfrm>
          <a:ln/>
        </p:spPr>
        <p:txBody>
          <a:bodyPr/>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400" b="1" dirty="0" err="1">
                <a:solidFill>
                  <a:srgbClr val="000000"/>
                </a:solidFill>
              </a:rPr>
              <a:t>Elimine</a:t>
            </a:r>
            <a:r>
              <a:rPr lang="en-US" altLang="en-US" sz="4400" b="1" dirty="0">
                <a:solidFill>
                  <a:srgbClr val="000000"/>
                </a:solidFill>
              </a:rPr>
              <a:t> </a:t>
            </a:r>
            <a:r>
              <a:rPr lang="en-US" altLang="en-US" sz="4400" b="1" dirty="0" err="1">
                <a:solidFill>
                  <a:srgbClr val="000000"/>
                </a:solidFill>
              </a:rPr>
              <a:t>plantas</a:t>
            </a:r>
            <a:r>
              <a:rPr lang="en-US" altLang="en-US" sz="4400" b="1" dirty="0">
                <a:solidFill>
                  <a:srgbClr val="000000"/>
                </a:solidFill>
              </a:rPr>
              <a:t> </a:t>
            </a:r>
            <a:r>
              <a:rPr lang="en-US" altLang="en-US" sz="4400" b="1" dirty="0" err="1">
                <a:solidFill>
                  <a:srgbClr val="000000"/>
                </a:solidFill>
              </a:rPr>
              <a:t>invasoras</a:t>
            </a:r>
            <a:endParaRPr lang="en-US" altLang="en-US" sz="4400" b="1" dirty="0">
              <a:solidFill>
                <a:srgbClr val="000000"/>
              </a:solidFill>
            </a:endParaRPr>
          </a:p>
        </p:txBody>
      </p:sp>
    </p:spTree>
    <p:extLst>
      <p:ext uri="{BB962C8B-B14F-4D97-AF65-F5344CB8AC3E}">
        <p14:creationId xmlns:p14="http://schemas.microsoft.com/office/powerpoint/2010/main" val="15428087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990600"/>
            <a:ext cx="4289948" cy="2997200"/>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19600" y="3810000"/>
            <a:ext cx="4572000" cy="2849425"/>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48200" y="990600"/>
            <a:ext cx="4114800" cy="2717682"/>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3839" y="4038600"/>
            <a:ext cx="4029561" cy="2755900"/>
          </a:xfrm>
          <a:prstGeom prst="rect">
            <a:avLst/>
          </a:prstGeom>
        </p:spPr>
      </p:pic>
      <p:sp>
        <p:nvSpPr>
          <p:cNvPr id="8" name="Rectangle 1"/>
          <p:cNvSpPr>
            <a:spLocks noGrp="1" noChangeArrowheads="1"/>
          </p:cNvSpPr>
          <p:nvPr>
            <p:ph type="title" idx="4294967295"/>
          </p:nvPr>
        </p:nvSpPr>
        <p:spPr>
          <a:xfrm>
            <a:off x="87313" y="-228600"/>
            <a:ext cx="8826500" cy="1565275"/>
          </a:xfrm>
          <a:ln/>
        </p:spPr>
        <p:txBody>
          <a:bodyPr/>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400" b="1" dirty="0" err="1">
                <a:solidFill>
                  <a:srgbClr val="000000"/>
                </a:solidFill>
              </a:rPr>
              <a:t>Asista</a:t>
            </a:r>
            <a:r>
              <a:rPr lang="en-US" altLang="en-US" sz="4400" b="1" dirty="0">
                <a:solidFill>
                  <a:srgbClr val="000000"/>
                </a:solidFill>
              </a:rPr>
              <a:t> a </a:t>
            </a:r>
            <a:r>
              <a:rPr lang="en-US" altLang="en-US" sz="4400" b="1" dirty="0" err="1">
                <a:solidFill>
                  <a:srgbClr val="000000"/>
                </a:solidFill>
              </a:rPr>
              <a:t>limpiezas</a:t>
            </a:r>
            <a:endParaRPr lang="en-US" altLang="en-US" sz="4400" b="1" dirty="0">
              <a:solidFill>
                <a:srgbClr val="000000"/>
              </a:solidFill>
            </a:endParaRPr>
          </a:p>
        </p:txBody>
      </p:sp>
    </p:spTree>
    <p:extLst>
      <p:ext uri="{BB962C8B-B14F-4D97-AF65-F5344CB8AC3E}">
        <p14:creationId xmlns:p14="http://schemas.microsoft.com/office/powerpoint/2010/main" val="2647272019"/>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best.org.bm/images/stories/logo.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2171700"/>
            <a:ext cx="2414587" cy="800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fbcdn-profile-a.akamaihd.net/hprofile-ak-ash1/373330_88153014858_1002817767_n.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2400" y="3962400"/>
            <a:ext cx="1018902" cy="9906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Image result for jamaica environment trus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descr="Image result for jamaica environment trus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descr="https://crispyfajita.files.wordpress.com/2011/06/jamaica-environment-trust-logo.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53001" y="3581400"/>
            <a:ext cx="2362199" cy="10064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96200" y="762000"/>
            <a:ext cx="1195753" cy="1828800"/>
          </a:xfrm>
          <a:prstGeom prst="rect">
            <a:avLst/>
          </a:prstGeom>
        </p:spPr>
      </p:pic>
      <p:pic>
        <p:nvPicPr>
          <p:cNvPr id="1036" name="Picture 12" descr="http://herbaria.plants.ox.ac.uk/bol/Content/Projects/montserrat/Images/MNTLOGO_REDUCED.JP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5105400" y="4648200"/>
            <a:ext cx="1293091"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BirdsCaribbean-3-Color-Logo-MAIN-Medium.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362200" y="3048000"/>
            <a:ext cx="2514600" cy="968121"/>
          </a:xfrm>
          <a:prstGeom prst="rect">
            <a:avLst/>
          </a:prstGeom>
        </p:spPr>
      </p:pic>
      <p:pic>
        <p:nvPicPr>
          <p:cNvPr id="3" name="Picture 2" descr="AMAZONA-LOGOentier.jpg"/>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0" y="5138928"/>
            <a:ext cx="1719072" cy="1719072"/>
          </a:xfrm>
          <a:prstGeom prst="rect">
            <a:avLst/>
          </a:prstGeom>
        </p:spPr>
      </p:pic>
      <p:pic>
        <p:nvPicPr>
          <p:cNvPr id="8" name="Picture 7" descr="EAG-logo-transparent-small.jp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895600" y="990600"/>
            <a:ext cx="2590800" cy="1191768"/>
          </a:xfrm>
          <a:prstGeom prst="rect">
            <a:avLst/>
          </a:prstGeom>
        </p:spPr>
      </p:pic>
      <p:pic>
        <p:nvPicPr>
          <p:cNvPr id="9" name="Picture 8" descr="AnguillaNationalTrust.jpg"/>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426487" y="5917127"/>
            <a:ext cx="2679700" cy="910886"/>
          </a:xfrm>
          <a:prstGeom prst="rect">
            <a:avLst/>
          </a:prstGeom>
        </p:spPr>
      </p:pic>
      <p:pic>
        <p:nvPicPr>
          <p:cNvPr id="12" name="Picture 11" descr="BermudaAudubonSociety.jpg"/>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228600" y="838200"/>
            <a:ext cx="1197864" cy="1240536"/>
          </a:xfrm>
          <a:prstGeom prst="rect">
            <a:avLst/>
          </a:prstGeom>
        </p:spPr>
      </p:pic>
      <p:pic>
        <p:nvPicPr>
          <p:cNvPr id="13" name="Picture 12" descr="BVI Cons and Fish logo copy.jp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944183" y="2438400"/>
            <a:ext cx="1075617" cy="1079500"/>
          </a:xfrm>
          <a:prstGeom prst="rect">
            <a:avLst/>
          </a:prstGeom>
        </p:spPr>
      </p:pic>
      <p:pic>
        <p:nvPicPr>
          <p:cNvPr id="14" name="Picture 13" descr="DCNA_logo.jp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590800" y="4114800"/>
            <a:ext cx="2235200" cy="1059459"/>
          </a:xfrm>
          <a:prstGeom prst="rect">
            <a:avLst/>
          </a:prstGeom>
        </p:spPr>
      </p:pic>
      <p:pic>
        <p:nvPicPr>
          <p:cNvPr id="15" name="Picture 14" descr="Grupo Accion ecologica:logo copy.jp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638800" y="1219200"/>
            <a:ext cx="1905000" cy="1160247"/>
          </a:xfrm>
          <a:prstGeom prst="rect">
            <a:avLst/>
          </a:prstGeom>
        </p:spPr>
      </p:pic>
      <p:pic>
        <p:nvPicPr>
          <p:cNvPr id="16" name="Picture 15" descr="SociedadOrnithologiaPuertorriquena.jp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971800" y="5257800"/>
            <a:ext cx="1656568" cy="1282700"/>
          </a:xfrm>
          <a:prstGeom prst="rect">
            <a:avLst/>
          </a:prstGeom>
        </p:spPr>
      </p:pic>
      <p:pic>
        <p:nvPicPr>
          <p:cNvPr id="17" name="Picture 16" descr="TurksAndCaicosNationalTrust.jpg"/>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828800" y="5257800"/>
            <a:ext cx="1082628" cy="1295399"/>
          </a:xfrm>
          <a:prstGeom prst="rect">
            <a:avLst/>
          </a:prstGeom>
        </p:spPr>
      </p:pic>
      <p:pic>
        <p:nvPicPr>
          <p:cNvPr id="18" name="Picture 17" descr="AvianEyes logo 2a.jpg"/>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8153400" y="4876800"/>
            <a:ext cx="891540" cy="893064"/>
          </a:xfrm>
          <a:prstGeom prst="rect">
            <a:avLst/>
          </a:prstGeom>
        </p:spPr>
      </p:pic>
      <p:pic>
        <p:nvPicPr>
          <p:cNvPr id="19" name="Picture 18" descr="Jost Van Dykes-JVDSealType.pdf"/>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6096000" y="2667000"/>
            <a:ext cx="2895600" cy="706953"/>
          </a:xfrm>
          <a:prstGeom prst="rect">
            <a:avLst/>
          </a:prstGeom>
        </p:spPr>
      </p:pic>
      <p:pic>
        <p:nvPicPr>
          <p:cNvPr id="20" name="Picture 19" descr="Asa Wright logo copy.jpg"/>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1295400" y="4114800"/>
            <a:ext cx="981456" cy="969264"/>
          </a:xfrm>
          <a:prstGeom prst="rect">
            <a:avLst/>
          </a:prstGeom>
        </p:spPr>
      </p:pic>
      <p:pic>
        <p:nvPicPr>
          <p:cNvPr id="21" name="Picture 20" descr="BirdLife Jamaica Logo.jpg"/>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524000" y="838200"/>
            <a:ext cx="1219200" cy="1219200"/>
          </a:xfrm>
          <a:prstGeom prst="rect">
            <a:avLst/>
          </a:prstGeom>
        </p:spPr>
      </p:pic>
      <p:pic>
        <p:nvPicPr>
          <p:cNvPr id="23" name="Picture 22" descr="Logo SOH.fh10.jpg"/>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6553200" y="4800599"/>
            <a:ext cx="1371600" cy="1043082"/>
          </a:xfrm>
          <a:prstGeom prst="rect">
            <a:avLst/>
          </a:prstGeom>
        </p:spPr>
      </p:pic>
      <p:pic>
        <p:nvPicPr>
          <p:cNvPr id="24" name="Picture 23" descr="nepa logo.JPG"/>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2882900" y="2286000"/>
            <a:ext cx="1841500" cy="706006"/>
          </a:xfrm>
          <a:prstGeom prst="rect">
            <a:avLst/>
          </a:prstGeom>
        </p:spPr>
      </p:pic>
      <p:pic>
        <p:nvPicPr>
          <p:cNvPr id="25" name="Picture 24" descr="Para la Naturaleza.png"/>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4724400" y="5943600"/>
            <a:ext cx="1587500" cy="825500"/>
          </a:xfrm>
          <a:prstGeom prst="rect">
            <a:avLst/>
          </a:prstGeom>
        </p:spPr>
      </p:pic>
      <p:pic>
        <p:nvPicPr>
          <p:cNvPr id="26" name="Picture 25" descr="C-Cam Logo-05.png"/>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7391399" y="3505200"/>
            <a:ext cx="1371601" cy="1200152"/>
          </a:xfrm>
          <a:prstGeom prst="rect">
            <a:avLst/>
          </a:prstGeom>
        </p:spPr>
      </p:pic>
      <p:pic>
        <p:nvPicPr>
          <p:cNvPr id="27" name="Picture 26" descr="JCDT-LOGO.jpg"/>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447800" y="3124200"/>
            <a:ext cx="865792" cy="901700"/>
          </a:xfrm>
          <a:prstGeom prst="rect">
            <a:avLst/>
          </a:prstGeom>
        </p:spPr>
      </p:pic>
      <p:pic>
        <p:nvPicPr>
          <p:cNvPr id="28" name="Picture 27" descr="Grenada Dove Conservation Programme logo.jpg"/>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0" y="3124200"/>
            <a:ext cx="1378464" cy="695957"/>
          </a:xfrm>
          <a:prstGeom prst="rect">
            <a:avLst/>
          </a:prstGeom>
        </p:spPr>
      </p:pic>
      <p:sp>
        <p:nvSpPr>
          <p:cNvPr id="31" name="Rectangle 1"/>
          <p:cNvSpPr>
            <a:spLocks noGrp="1" noChangeArrowheads="1"/>
          </p:cNvSpPr>
          <p:nvPr>
            <p:ph type="title" idx="4294967295"/>
          </p:nvPr>
        </p:nvSpPr>
        <p:spPr>
          <a:xfrm>
            <a:off x="155575" y="0"/>
            <a:ext cx="8836025" cy="923925"/>
          </a:xfrm>
          <a:ln/>
        </p:spPr>
        <p:txBody>
          <a:bodyPr/>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300" b="1" dirty="0" err="1">
                <a:solidFill>
                  <a:srgbClr val="000000"/>
                </a:solidFill>
              </a:rPr>
              <a:t>Apoye</a:t>
            </a:r>
            <a:r>
              <a:rPr lang="en-US" altLang="en-US" sz="3300" b="1" dirty="0">
                <a:solidFill>
                  <a:srgbClr val="000000"/>
                </a:solidFill>
              </a:rPr>
              <a:t> a </a:t>
            </a:r>
            <a:r>
              <a:rPr lang="en-US" altLang="en-US" sz="3300" b="1" dirty="0" err="1">
                <a:solidFill>
                  <a:srgbClr val="000000"/>
                </a:solidFill>
              </a:rPr>
              <a:t>grupos</a:t>
            </a:r>
            <a:r>
              <a:rPr lang="en-US" altLang="en-US" sz="3300" b="1" dirty="0">
                <a:solidFill>
                  <a:srgbClr val="000000"/>
                </a:solidFill>
              </a:rPr>
              <a:t> </a:t>
            </a:r>
            <a:r>
              <a:rPr lang="en-US" altLang="en-US" sz="3300" b="1" dirty="0" err="1">
                <a:solidFill>
                  <a:srgbClr val="000000"/>
                </a:solidFill>
              </a:rPr>
              <a:t>ambientales</a:t>
            </a:r>
            <a:r>
              <a:rPr lang="en-US" altLang="en-US" sz="3300" b="1" dirty="0">
                <a:solidFill>
                  <a:srgbClr val="000000"/>
                </a:solidFill>
              </a:rPr>
              <a:t> locales</a:t>
            </a:r>
          </a:p>
        </p:txBody>
      </p:sp>
    </p:spTree>
    <p:extLst>
      <p:ext uri="{BB962C8B-B14F-4D97-AF65-F5344CB8AC3E}">
        <p14:creationId xmlns:p14="http://schemas.microsoft.com/office/powerpoint/2010/main" val="35135808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109019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67200" y="1752600"/>
            <a:ext cx="4368799" cy="327660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 y="1600200"/>
            <a:ext cx="3245999" cy="3581400"/>
          </a:xfrm>
          <a:prstGeom prst="rect">
            <a:avLst/>
          </a:prstGeom>
        </p:spPr>
      </p:pic>
      <p:sp>
        <p:nvSpPr>
          <p:cNvPr id="6" name="TextBox 5"/>
          <p:cNvSpPr txBox="1"/>
          <p:nvPr/>
        </p:nvSpPr>
        <p:spPr>
          <a:xfrm>
            <a:off x="762000" y="5334000"/>
            <a:ext cx="2895600" cy="1200329"/>
          </a:xfrm>
          <a:prstGeom prst="rect">
            <a:avLst/>
          </a:prstGeom>
          <a:noFill/>
        </p:spPr>
        <p:txBody>
          <a:bodyPr wrap="square" rtlCol="0">
            <a:spAutoFit/>
          </a:bodyPr>
          <a:lstStyle/>
          <a:p>
            <a:r>
              <a:rPr lang="en-US" dirty="0" smtClean="0"/>
              <a:t>Dr. Joe </a:t>
            </a:r>
            <a:r>
              <a:rPr lang="en-US" dirty="0" err="1" smtClean="0"/>
              <a:t>Wunderle</a:t>
            </a:r>
            <a:endParaRPr lang="en-US" dirty="0" smtClean="0"/>
          </a:p>
          <a:p>
            <a:r>
              <a:rPr lang="en-US" dirty="0" smtClean="0"/>
              <a:t>US Forest Service, Institute of Tropical Forestry, Puerto Rico</a:t>
            </a:r>
            <a:endParaRPr lang="en-US" dirty="0"/>
          </a:p>
        </p:txBody>
      </p:sp>
      <p:sp>
        <p:nvSpPr>
          <p:cNvPr id="7" name="TextBox 6"/>
          <p:cNvSpPr txBox="1"/>
          <p:nvPr/>
        </p:nvSpPr>
        <p:spPr>
          <a:xfrm>
            <a:off x="4953000" y="5181600"/>
            <a:ext cx="3200400" cy="1200329"/>
          </a:xfrm>
          <a:prstGeom prst="rect">
            <a:avLst/>
          </a:prstGeom>
          <a:noFill/>
        </p:spPr>
        <p:txBody>
          <a:bodyPr wrap="square" rtlCol="0">
            <a:spAutoFit/>
          </a:bodyPr>
          <a:lstStyle/>
          <a:p>
            <a:r>
              <a:rPr lang="en-US" dirty="0" smtClean="0"/>
              <a:t>Mr. Pericles </a:t>
            </a:r>
            <a:r>
              <a:rPr lang="en-US" dirty="0" err="1" smtClean="0"/>
              <a:t>Maillis</a:t>
            </a:r>
            <a:r>
              <a:rPr lang="en-US" dirty="0" smtClean="0"/>
              <a:t>, </a:t>
            </a:r>
            <a:r>
              <a:rPr lang="es-VE" altLang="en-US" dirty="0">
                <a:latin typeface="Verdana" panose="020B0604030504040204" pitchFamily="34" charset="0"/>
              </a:rPr>
              <a:t>Botánico autodidacta, </a:t>
            </a:r>
            <a:r>
              <a:rPr lang="es-VE" altLang="en-US" dirty="0" smtClean="0">
                <a:latin typeface="Verdana" panose="020B0604030504040204" pitchFamily="34" charset="0"/>
              </a:rPr>
              <a:t>naturalista</a:t>
            </a:r>
            <a:endParaRPr lang="en-US" altLang="en-US" dirty="0"/>
          </a:p>
          <a:p>
            <a:r>
              <a:rPr lang="en-US" dirty="0" smtClean="0"/>
              <a:t>Nassau, Bahamas</a:t>
            </a:r>
            <a:endParaRPr lang="en-US" dirty="0"/>
          </a:p>
        </p:txBody>
      </p:sp>
      <p:sp>
        <p:nvSpPr>
          <p:cNvPr id="8" name="Rectangle 1"/>
          <p:cNvSpPr>
            <a:spLocks noGrp="1" noChangeArrowheads="1"/>
          </p:cNvSpPr>
          <p:nvPr>
            <p:ph type="title" idx="4294967295"/>
          </p:nvPr>
        </p:nvSpPr>
        <p:spPr>
          <a:xfrm>
            <a:off x="457200" y="304800"/>
            <a:ext cx="8305800" cy="923925"/>
          </a:xfrm>
          <a:ln/>
        </p:spPr>
        <p:txBody>
          <a:bodyPr/>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600" dirty="0" err="1">
                <a:solidFill>
                  <a:srgbClr val="000000"/>
                </a:solidFill>
              </a:rPr>
              <a:t>Expertos</a:t>
            </a:r>
            <a:r>
              <a:rPr lang="en-US" altLang="en-US" sz="3600" dirty="0">
                <a:solidFill>
                  <a:srgbClr val="000000"/>
                </a:solidFill>
              </a:rPr>
              <a:t> en </a:t>
            </a:r>
            <a:r>
              <a:rPr lang="en-US" altLang="en-US" sz="3600" dirty="0" err="1">
                <a:solidFill>
                  <a:srgbClr val="000000"/>
                </a:solidFill>
              </a:rPr>
              <a:t>plantas</a:t>
            </a:r>
            <a:r>
              <a:rPr lang="en-US" altLang="en-US" sz="3600" dirty="0">
                <a:solidFill>
                  <a:srgbClr val="000000"/>
                </a:solidFill>
              </a:rPr>
              <a:t> </a:t>
            </a:r>
            <a:r>
              <a:rPr lang="en-US" altLang="en-US" sz="3600" dirty="0" err="1">
                <a:solidFill>
                  <a:srgbClr val="000000"/>
                </a:solidFill>
              </a:rPr>
              <a:t>nativas</a:t>
            </a:r>
            <a:r>
              <a:rPr lang="en-US" altLang="en-US" sz="3600" dirty="0">
                <a:solidFill>
                  <a:srgbClr val="000000"/>
                </a:solidFill>
              </a:rPr>
              <a:t> </a:t>
            </a:r>
            <a:r>
              <a:rPr lang="en-US" altLang="en-US" sz="3600" dirty="0" err="1">
                <a:solidFill>
                  <a:srgbClr val="000000"/>
                </a:solidFill>
              </a:rPr>
              <a:t>comparten</a:t>
            </a:r>
            <a:r>
              <a:rPr lang="en-US" altLang="en-US" sz="3600" dirty="0">
                <a:solidFill>
                  <a:srgbClr val="000000"/>
                </a:solidFill>
              </a:rPr>
              <a:t> </a:t>
            </a:r>
            <a:r>
              <a:rPr lang="en-US" altLang="en-US" sz="3600" dirty="0" err="1">
                <a:solidFill>
                  <a:srgbClr val="000000"/>
                </a:solidFill>
              </a:rPr>
              <a:t>su</a:t>
            </a:r>
            <a:r>
              <a:rPr lang="en-US" altLang="en-US" sz="3600" dirty="0">
                <a:solidFill>
                  <a:srgbClr val="000000"/>
                </a:solidFill>
              </a:rPr>
              <a:t> </a:t>
            </a:r>
            <a:r>
              <a:rPr lang="en-US" altLang="en-US" sz="3600" dirty="0" err="1">
                <a:solidFill>
                  <a:srgbClr val="000000"/>
                </a:solidFill>
              </a:rPr>
              <a:t>conocimiento</a:t>
            </a:r>
            <a:endParaRPr lang="en-US" altLang="en-US" sz="3600" dirty="0">
              <a:solidFill>
                <a:srgbClr val="000000"/>
              </a:solidFill>
            </a:endParaRPr>
          </a:p>
        </p:txBody>
      </p:sp>
    </p:spTree>
    <p:extLst>
      <p:ext uri="{BB962C8B-B14F-4D97-AF65-F5344CB8AC3E}">
        <p14:creationId xmlns:p14="http://schemas.microsoft.com/office/powerpoint/2010/main" val="40847976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b="-35906"/>
          <a:stretch/>
        </p:blipFill>
        <p:spPr>
          <a:xfrm>
            <a:off x="4868862" y="4288536"/>
            <a:ext cx="4300538" cy="3474720"/>
          </a:xfrm>
          <a:prstGeom prst="rect">
            <a:avLst/>
          </a:prstGeom>
        </p:spPr>
      </p:pic>
      <p:sp>
        <p:nvSpPr>
          <p:cNvPr id="7" name="TextBox 6"/>
          <p:cNvSpPr txBox="1"/>
          <p:nvPr/>
        </p:nvSpPr>
        <p:spPr>
          <a:xfrm>
            <a:off x="1828800" y="5943600"/>
            <a:ext cx="2971800" cy="369332"/>
          </a:xfrm>
          <a:prstGeom prst="rect">
            <a:avLst/>
          </a:prstGeom>
          <a:noFill/>
        </p:spPr>
        <p:txBody>
          <a:bodyPr wrap="square" rtlCol="0">
            <a:spAutoFit/>
          </a:bodyPr>
          <a:lstStyle/>
          <a:p>
            <a:r>
              <a:rPr lang="en-US" i="1" dirty="0" err="1" smtClean="0"/>
              <a:t>Mimus</a:t>
            </a:r>
            <a:r>
              <a:rPr lang="en-US" i="1" dirty="0" smtClean="0"/>
              <a:t> </a:t>
            </a:r>
            <a:r>
              <a:rPr lang="en-US" i="1" dirty="0" err="1" smtClean="0"/>
              <a:t>polyglottos</a:t>
            </a:r>
            <a:endParaRPr lang="en-US" i="1" dirty="0"/>
          </a:p>
        </p:txBody>
      </p:sp>
      <p:sp>
        <p:nvSpPr>
          <p:cNvPr id="8" name="AutoShape 4"/>
          <p:cNvSpPr>
            <a:spLocks noChangeArrowheads="1"/>
          </p:cNvSpPr>
          <p:nvPr/>
        </p:nvSpPr>
        <p:spPr bwMode="auto">
          <a:xfrm>
            <a:off x="215901" y="1371600"/>
            <a:ext cx="8640762" cy="3392488"/>
          </a:xfrm>
          <a:custGeom>
            <a:avLst/>
            <a:gdLst>
              <a:gd name="G0" fmla="*/ 1 19473 2"/>
              <a:gd name="G1" fmla="*/ 1 8299 2"/>
              <a:gd name="G2" fmla="+- 8299 0 0"/>
              <a:gd name="G3" fmla="+- 19473 0 0"/>
            </a:gdLst>
            <a:ahLst/>
            <a:cxnLst>
              <a:cxn ang="0">
                <a:pos x="r" y="vc"/>
              </a:cxn>
              <a:cxn ang="5400000">
                <a:pos x="hc" y="b"/>
              </a:cxn>
              <a:cxn ang="10800000">
                <a:pos x="l" y="vc"/>
              </a:cxn>
              <a:cxn ang="16200000">
                <a:pos x="hc" y="t"/>
              </a:cxn>
            </a:cxnLst>
            <a:rect l="0" t="0" r="0" b="0"/>
            <a:pathLst>
              <a:path>
                <a:moveTo>
                  <a:pt x="0" y="0"/>
                </a:moveTo>
                <a:lnTo>
                  <a:pt x="19473" y="0"/>
                </a:lnTo>
                <a:lnTo>
                  <a:pt x="19473" y="8299"/>
                </a:lnTo>
                <a:lnTo>
                  <a:pt x="0" y="82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marL="339725" indent="-339725">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1pPr>
            <a:lvl2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2pPr>
            <a:lvl3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3pPr>
            <a:lvl4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4pPr>
            <a:lvl5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5pPr>
            <a:lvl6pPr marL="25146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6pPr>
            <a:lvl7pPr marL="29718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7pPr>
            <a:lvl8pPr marL="34290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8pPr>
            <a:lvl9pPr marL="38862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9pPr>
          </a:lstStyle>
          <a:p>
            <a:pPr hangingPunct="1">
              <a:lnSpc>
                <a:spcPct val="100000"/>
              </a:lnSpc>
              <a:spcBef>
                <a:spcPts val="400"/>
              </a:spcBef>
              <a:spcAft>
                <a:spcPts val="600"/>
              </a:spcAft>
              <a:buClr>
                <a:srgbClr val="C8C8B1"/>
              </a:buClr>
              <a:buFont typeface="Wingdings 2" panose="05020102010507070707" pitchFamily="18" charset="2"/>
              <a:buChar char=""/>
            </a:pPr>
            <a:r>
              <a:rPr lang="es-VE" altLang="en-US" sz="2000" dirty="0">
                <a:solidFill>
                  <a:srgbClr val="FFFFFF"/>
                </a:solidFill>
                <a:latin typeface="Verdana" panose="020B0604030504040204" pitchFamily="34" charset="0"/>
              </a:rPr>
              <a:t>Antes que el hombre, las aves migratorias y locales tenían </a:t>
            </a:r>
            <a:endParaRPr lang="es-VE" altLang="en-US" sz="2000" dirty="0" smtClean="0">
              <a:solidFill>
                <a:srgbClr val="FFFFFF"/>
              </a:solidFill>
              <a:latin typeface="Verdana" panose="020B0604030504040204" pitchFamily="34" charset="0"/>
            </a:endParaRPr>
          </a:p>
          <a:p>
            <a:pPr marL="0" indent="0" hangingPunct="1">
              <a:lnSpc>
                <a:spcPct val="100000"/>
              </a:lnSpc>
              <a:spcBef>
                <a:spcPts val="400"/>
              </a:spcBef>
              <a:spcAft>
                <a:spcPts val="600"/>
              </a:spcAft>
              <a:buClr>
                <a:srgbClr val="C8C8B1"/>
              </a:buClr>
            </a:pPr>
            <a:r>
              <a:rPr lang="es-VE" altLang="en-US" sz="2000" dirty="0" smtClean="0">
                <a:solidFill>
                  <a:srgbClr val="FFFFFF"/>
                </a:solidFill>
                <a:latin typeface="Verdana" panose="020B0604030504040204" pitchFamily="34" charset="0"/>
              </a:rPr>
              <a:t>vastas </a:t>
            </a:r>
            <a:r>
              <a:rPr lang="es-VE" altLang="en-US" sz="2000" dirty="0">
                <a:solidFill>
                  <a:srgbClr val="FFFFFF"/>
                </a:solidFill>
                <a:latin typeface="Verdana" panose="020B0604030504040204" pitchFamily="34" charset="0"/>
              </a:rPr>
              <a:t>áreas boscosas que les proporcionaban refugio, alimento </a:t>
            </a:r>
            <a:r>
              <a:rPr lang="es-VE" altLang="en-US" sz="2000" dirty="0" smtClean="0">
                <a:solidFill>
                  <a:srgbClr val="FFFFFF"/>
                </a:solidFill>
                <a:latin typeface="Verdana" panose="020B0604030504040204" pitchFamily="34" charset="0"/>
              </a:rPr>
              <a:t>y</a:t>
            </a:r>
          </a:p>
          <a:p>
            <a:pPr marL="0" indent="0" hangingPunct="1">
              <a:lnSpc>
                <a:spcPct val="100000"/>
              </a:lnSpc>
              <a:spcBef>
                <a:spcPts val="400"/>
              </a:spcBef>
              <a:spcAft>
                <a:spcPts val="600"/>
              </a:spcAft>
              <a:buClr>
                <a:srgbClr val="C8C8B1"/>
              </a:buClr>
            </a:pPr>
            <a:r>
              <a:rPr lang="es-VE" altLang="en-US" sz="2000" dirty="0" smtClean="0">
                <a:solidFill>
                  <a:srgbClr val="FFFFFF"/>
                </a:solidFill>
                <a:latin typeface="Verdana" panose="020B0604030504040204" pitchFamily="34" charset="0"/>
              </a:rPr>
              <a:t>agua</a:t>
            </a:r>
            <a:r>
              <a:rPr lang="es-VE" altLang="en-US" sz="2000" dirty="0">
                <a:solidFill>
                  <a:srgbClr val="FFFFFF"/>
                </a:solidFill>
                <a:latin typeface="Verdana" panose="020B0604030504040204" pitchFamily="34" charset="0"/>
              </a:rPr>
              <a:t>.</a:t>
            </a:r>
          </a:p>
          <a:p>
            <a:pPr hangingPunct="1">
              <a:lnSpc>
                <a:spcPct val="100000"/>
              </a:lnSpc>
              <a:spcBef>
                <a:spcPts val="400"/>
              </a:spcBef>
              <a:spcAft>
                <a:spcPts val="600"/>
              </a:spcAft>
              <a:buClr>
                <a:srgbClr val="C8C8B1"/>
              </a:buClr>
              <a:buFont typeface="Wingdings 2" panose="05020102010507070707" pitchFamily="18" charset="2"/>
              <a:buChar char=""/>
            </a:pPr>
            <a:r>
              <a:rPr lang="es-VE" altLang="en-US" sz="2000" dirty="0">
                <a:solidFill>
                  <a:srgbClr val="FFFFFF"/>
                </a:solidFill>
                <a:latin typeface="Verdana" panose="020B0604030504040204" pitchFamily="34" charset="0"/>
              </a:rPr>
              <a:t>Los humanos han construido ciudades, suburbios y </a:t>
            </a:r>
            <a:r>
              <a:rPr lang="es-VE" altLang="en-US" sz="2000" dirty="0" smtClean="0">
                <a:solidFill>
                  <a:srgbClr val="FFFFFF"/>
                </a:solidFill>
                <a:latin typeface="Verdana" panose="020B0604030504040204" pitchFamily="34" charset="0"/>
              </a:rPr>
              <a:t>urbanizaciones</a:t>
            </a:r>
          </a:p>
          <a:p>
            <a:pPr marL="0" indent="0" hangingPunct="1">
              <a:lnSpc>
                <a:spcPct val="100000"/>
              </a:lnSpc>
              <a:spcBef>
                <a:spcPts val="400"/>
              </a:spcBef>
              <a:spcAft>
                <a:spcPts val="600"/>
              </a:spcAft>
              <a:buClr>
                <a:srgbClr val="C8C8B1"/>
              </a:buClr>
            </a:pPr>
            <a:r>
              <a:rPr lang="es-VE" altLang="en-US" sz="2000" dirty="0" smtClean="0">
                <a:solidFill>
                  <a:srgbClr val="FFFFFF"/>
                </a:solidFill>
                <a:latin typeface="Verdana" panose="020B0604030504040204" pitchFamily="34" charset="0"/>
              </a:rPr>
              <a:t>a </a:t>
            </a:r>
            <a:r>
              <a:rPr lang="es-VE" altLang="en-US" sz="2000" dirty="0">
                <a:solidFill>
                  <a:srgbClr val="FFFFFF"/>
                </a:solidFill>
                <a:latin typeface="Verdana" panose="020B0604030504040204" pitchFamily="34" charset="0"/>
              </a:rPr>
              <a:t>menudo sin árboles y sin valor para las aves.</a:t>
            </a:r>
          </a:p>
          <a:p>
            <a:pPr hangingPunct="1">
              <a:lnSpc>
                <a:spcPct val="100000"/>
              </a:lnSpc>
              <a:spcBef>
                <a:spcPts val="400"/>
              </a:spcBef>
              <a:spcAft>
                <a:spcPts val="600"/>
              </a:spcAft>
              <a:buClr>
                <a:srgbClr val="C8C8B1"/>
              </a:buClr>
              <a:buFont typeface="Wingdings 2" panose="05020102010507070707" pitchFamily="18" charset="2"/>
              <a:buChar char=""/>
            </a:pPr>
            <a:r>
              <a:rPr lang="es-VE" altLang="en-US" sz="2000" dirty="0">
                <a:solidFill>
                  <a:srgbClr val="FFFFFF"/>
                </a:solidFill>
                <a:latin typeface="Verdana" panose="020B0604030504040204" pitchFamily="34" charset="0"/>
              </a:rPr>
              <a:t>¡Las aves migratorias llegan exhaustas y necesitan alimento </a:t>
            </a:r>
            <a:r>
              <a:rPr lang="es-VE" altLang="en-US" sz="2000" dirty="0" smtClean="0">
                <a:solidFill>
                  <a:srgbClr val="FFFFFF"/>
                </a:solidFill>
                <a:latin typeface="Verdana" panose="020B0604030504040204" pitchFamily="34" charset="0"/>
              </a:rPr>
              <a:t>y</a:t>
            </a:r>
          </a:p>
          <a:p>
            <a:pPr marL="0" indent="0" hangingPunct="1">
              <a:lnSpc>
                <a:spcPct val="100000"/>
              </a:lnSpc>
              <a:spcBef>
                <a:spcPts val="400"/>
              </a:spcBef>
              <a:spcAft>
                <a:spcPts val="600"/>
              </a:spcAft>
              <a:buClr>
                <a:srgbClr val="C8C8B1"/>
              </a:buClr>
            </a:pPr>
            <a:r>
              <a:rPr lang="es-VE" altLang="en-US" sz="2000" dirty="0" smtClean="0">
                <a:solidFill>
                  <a:srgbClr val="FFFFFF"/>
                </a:solidFill>
                <a:latin typeface="Verdana" panose="020B0604030504040204" pitchFamily="34" charset="0"/>
              </a:rPr>
              <a:t>agua </a:t>
            </a:r>
            <a:r>
              <a:rPr lang="es-VE" altLang="en-US" sz="2000" dirty="0">
                <a:solidFill>
                  <a:srgbClr val="FFFFFF"/>
                </a:solidFill>
                <a:latin typeface="Verdana" panose="020B0604030504040204" pitchFamily="34" charset="0"/>
              </a:rPr>
              <a:t>rápidamente! Si se acerca un huracán, necesitarán </a:t>
            </a:r>
            <a:r>
              <a:rPr lang="es-VE" altLang="en-US" sz="2000" dirty="0" smtClean="0">
                <a:solidFill>
                  <a:srgbClr val="FFFFFF"/>
                </a:solidFill>
                <a:latin typeface="Verdana" panose="020B0604030504040204" pitchFamily="34" charset="0"/>
              </a:rPr>
              <a:t>matorrales</a:t>
            </a:r>
          </a:p>
          <a:p>
            <a:pPr marL="0" indent="0" hangingPunct="1">
              <a:lnSpc>
                <a:spcPct val="100000"/>
              </a:lnSpc>
              <a:spcBef>
                <a:spcPts val="400"/>
              </a:spcBef>
              <a:spcAft>
                <a:spcPts val="600"/>
              </a:spcAft>
              <a:buClr>
                <a:srgbClr val="C8C8B1"/>
              </a:buClr>
            </a:pPr>
            <a:r>
              <a:rPr lang="es-VE" altLang="en-US" sz="2000" dirty="0" smtClean="0">
                <a:solidFill>
                  <a:srgbClr val="FFFFFF"/>
                </a:solidFill>
                <a:latin typeface="Verdana" panose="020B0604030504040204" pitchFamily="34" charset="0"/>
              </a:rPr>
              <a:t> y refugio</a:t>
            </a:r>
            <a:r>
              <a:rPr lang="es-VE" altLang="en-US" sz="2000" dirty="0">
                <a:solidFill>
                  <a:srgbClr val="FFFFFF"/>
                </a:solidFill>
                <a:latin typeface="Verdana" panose="020B0604030504040204" pitchFamily="34" charset="0"/>
              </a:rPr>
              <a:t>.</a:t>
            </a:r>
          </a:p>
        </p:txBody>
      </p:sp>
      <p:sp>
        <p:nvSpPr>
          <p:cNvPr id="9" name="Rectangle 1"/>
          <p:cNvSpPr>
            <a:spLocks noGrp="1" noChangeArrowheads="1"/>
          </p:cNvSpPr>
          <p:nvPr>
            <p:ph type="title" idx="4294967295"/>
          </p:nvPr>
        </p:nvSpPr>
        <p:spPr>
          <a:xfrm>
            <a:off x="360363" y="228600"/>
            <a:ext cx="8496300" cy="923925"/>
          </a:xfrm>
          <a:ln/>
        </p:spPr>
        <p:txBody>
          <a:bodyPr/>
          <a:lstStyle/>
          <a:p>
            <a:pP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200" dirty="0">
                <a:solidFill>
                  <a:srgbClr val="000000"/>
                </a:solidFill>
              </a:rPr>
              <a:t>¿</a:t>
            </a:r>
            <a:r>
              <a:rPr lang="en-US" altLang="en-US" sz="3200" dirty="0" err="1">
                <a:solidFill>
                  <a:srgbClr val="000000"/>
                </a:solidFill>
              </a:rPr>
              <a:t>Porqué</a:t>
            </a:r>
            <a:r>
              <a:rPr lang="en-US" altLang="en-US" sz="3200" dirty="0">
                <a:solidFill>
                  <a:srgbClr val="000000"/>
                </a:solidFill>
              </a:rPr>
              <a:t> </a:t>
            </a:r>
            <a:r>
              <a:rPr lang="en-US" altLang="en-US" sz="3200" dirty="0" err="1">
                <a:solidFill>
                  <a:srgbClr val="000000"/>
                </a:solidFill>
              </a:rPr>
              <a:t>necesitamos</a:t>
            </a:r>
            <a:r>
              <a:rPr lang="en-US" altLang="en-US" sz="3200" dirty="0">
                <a:solidFill>
                  <a:srgbClr val="000000"/>
                </a:solidFill>
              </a:rPr>
              <a:t> </a:t>
            </a:r>
            <a:r>
              <a:rPr lang="en-US" altLang="en-US" sz="3200" dirty="0" err="1">
                <a:solidFill>
                  <a:srgbClr val="000000"/>
                </a:solidFill>
              </a:rPr>
              <a:t>restaurar</a:t>
            </a:r>
            <a:r>
              <a:rPr lang="en-US" altLang="en-US" sz="3200" dirty="0">
                <a:solidFill>
                  <a:srgbClr val="000000"/>
                </a:solidFill>
              </a:rPr>
              <a:t> y </a:t>
            </a:r>
            <a:r>
              <a:rPr lang="en-US" altLang="en-US" sz="3200" dirty="0" err="1">
                <a:solidFill>
                  <a:srgbClr val="000000"/>
                </a:solidFill>
              </a:rPr>
              <a:t>ofrecer</a:t>
            </a:r>
            <a:r>
              <a:rPr lang="en-US" altLang="en-US" sz="3200" dirty="0">
                <a:solidFill>
                  <a:srgbClr val="000000"/>
                </a:solidFill>
              </a:rPr>
              <a:t> </a:t>
            </a:r>
            <a:r>
              <a:rPr lang="en-US" altLang="en-US" sz="3200" dirty="0" err="1">
                <a:solidFill>
                  <a:srgbClr val="000000"/>
                </a:solidFill>
              </a:rPr>
              <a:t>hábitats</a:t>
            </a:r>
            <a:r>
              <a:rPr lang="en-US" altLang="en-US" sz="3200" dirty="0">
                <a:solidFill>
                  <a:srgbClr val="000000"/>
                </a:solidFill>
              </a:rPr>
              <a:t> en el patio </a:t>
            </a:r>
            <a:r>
              <a:rPr lang="en-US" altLang="en-US" sz="3200" dirty="0" err="1">
                <a:solidFill>
                  <a:srgbClr val="000000"/>
                </a:solidFill>
              </a:rPr>
              <a:t>para</a:t>
            </a:r>
            <a:r>
              <a:rPr lang="en-US" altLang="en-US" sz="3200" dirty="0">
                <a:solidFill>
                  <a:srgbClr val="000000"/>
                </a:solidFill>
              </a:rPr>
              <a:t> </a:t>
            </a:r>
            <a:r>
              <a:rPr lang="en-US" altLang="en-US" sz="3200" dirty="0" err="1">
                <a:solidFill>
                  <a:srgbClr val="000000"/>
                </a:solidFill>
              </a:rPr>
              <a:t>las</a:t>
            </a:r>
            <a:r>
              <a:rPr lang="en-US" altLang="en-US" sz="3200" dirty="0">
                <a:solidFill>
                  <a:srgbClr val="000000"/>
                </a:solidFill>
              </a:rPr>
              <a:t> </a:t>
            </a:r>
            <a:r>
              <a:rPr lang="en-US" altLang="en-US" sz="3200" dirty="0" err="1">
                <a:solidFill>
                  <a:srgbClr val="000000"/>
                </a:solidFill>
              </a:rPr>
              <a:t>aves</a:t>
            </a:r>
            <a:r>
              <a:rPr lang="en-US" altLang="en-US" sz="3200" dirty="0">
                <a:solidFill>
                  <a:srgbClr val="000000"/>
                </a:solidFill>
              </a:rPr>
              <a:t>?</a:t>
            </a:r>
          </a:p>
        </p:txBody>
      </p:sp>
    </p:spTree>
    <p:extLst>
      <p:ext uri="{BB962C8B-B14F-4D97-AF65-F5344CB8AC3E}">
        <p14:creationId xmlns:p14="http://schemas.microsoft.com/office/powerpoint/2010/main" val="282270054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gilligalloubird.com/wp-content/uploads/2014/04/bird_v-flying.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914400"/>
            <a:ext cx="8086725" cy="53816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 y="0"/>
            <a:ext cx="8991600" cy="924475"/>
          </a:xfrm>
        </p:spPr>
        <p:txBody>
          <a:bodyPr/>
          <a:lstStyle/>
          <a:p>
            <a:pPr algn="ctr"/>
            <a:r>
              <a:rPr lang="en-US" altLang="en-US" sz="3600" b="1" dirty="0">
                <a:solidFill>
                  <a:srgbClr val="000000"/>
                </a:solidFill>
              </a:rPr>
              <a:t>¿</a:t>
            </a:r>
            <a:r>
              <a:rPr lang="en-US" altLang="en-US" sz="3600" b="1" dirty="0" err="1">
                <a:solidFill>
                  <a:srgbClr val="000000"/>
                </a:solidFill>
              </a:rPr>
              <a:t>Qué</a:t>
            </a:r>
            <a:r>
              <a:rPr lang="en-US" altLang="en-US" sz="3600" b="1" dirty="0">
                <a:solidFill>
                  <a:srgbClr val="000000"/>
                </a:solidFill>
              </a:rPr>
              <a:t> </a:t>
            </a:r>
            <a:r>
              <a:rPr lang="en-US" altLang="en-US" sz="3600" b="1" dirty="0" err="1">
                <a:solidFill>
                  <a:srgbClr val="000000"/>
                </a:solidFill>
              </a:rPr>
              <a:t>es</a:t>
            </a:r>
            <a:r>
              <a:rPr lang="en-US" altLang="en-US" sz="3600" b="1" dirty="0">
                <a:solidFill>
                  <a:srgbClr val="000000"/>
                </a:solidFill>
              </a:rPr>
              <a:t> la </a:t>
            </a:r>
            <a:r>
              <a:rPr lang="en-US" altLang="en-US" sz="3600" b="1" dirty="0" err="1">
                <a:solidFill>
                  <a:srgbClr val="000000"/>
                </a:solidFill>
              </a:rPr>
              <a:t>Migración</a:t>
            </a:r>
            <a:r>
              <a:rPr lang="en-US" altLang="en-US" sz="3600" b="1" dirty="0">
                <a:solidFill>
                  <a:srgbClr val="000000"/>
                </a:solidFill>
              </a:rPr>
              <a:t> de </a:t>
            </a:r>
            <a:r>
              <a:rPr lang="en-US" altLang="en-US" sz="3600" b="1" dirty="0" err="1">
                <a:solidFill>
                  <a:srgbClr val="000000"/>
                </a:solidFill>
              </a:rPr>
              <a:t>las</a:t>
            </a:r>
            <a:r>
              <a:rPr lang="en-US" altLang="en-US" sz="3600" b="1" dirty="0">
                <a:solidFill>
                  <a:srgbClr val="000000"/>
                </a:solidFill>
              </a:rPr>
              <a:t> Aves?</a:t>
            </a:r>
            <a:endParaRPr lang="en-US" sz="3600" b="1" dirty="0">
              <a:solidFill>
                <a:schemeClr val="bg1"/>
              </a:solidFill>
            </a:endParaRPr>
          </a:p>
        </p:txBody>
      </p:sp>
      <p:pic>
        <p:nvPicPr>
          <p:cNvPr id="3080" name="Picture 8" descr="http://diva-sales.com/yahoo_site_admin/assets/images/birds_feeding.293181042_std.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35158" y="4794620"/>
            <a:ext cx="2973137" cy="222985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8" name="Picture 6" descr="http://nestwatch.org/wp-content/uploads/2012/05/WAVI-Nest_Guy-Lichter-1024x730.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72200" y="4818683"/>
            <a:ext cx="2971800" cy="211856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ext Box 2"/>
          <p:cNvSpPr txBox="1">
            <a:spLocks noGrp="1" noChangeArrowheads="1"/>
          </p:cNvSpPr>
          <p:nvPr>
            <p:ph idx="1"/>
          </p:nvPr>
        </p:nvSpPr>
        <p:spPr bwMode="auto">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rmAutofit/>
          </a:bodyPr>
          <a:lstStyle>
            <a:lvl1pPr marL="339725" indent="-339725">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1pPr>
            <a:lvl2pPr marL="968375" indent="-568325">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2pPr>
            <a:lvl3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3pPr>
            <a:lvl4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4pPr>
            <a:lvl5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5pPr>
            <a:lvl6pPr marL="25146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6pPr>
            <a:lvl7pPr marL="29718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7pPr>
            <a:lvl8pPr marL="34290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8pPr>
            <a:lvl9pPr marL="38862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9pPr>
          </a:lstStyle>
          <a:p>
            <a:pPr hangingPunct="1">
              <a:lnSpc>
                <a:spcPct val="100000"/>
              </a:lnSpc>
              <a:spcBef>
                <a:spcPts val="363"/>
              </a:spcBef>
              <a:spcAft>
                <a:spcPts val="600"/>
              </a:spcAft>
              <a:buClr>
                <a:srgbClr val="C8C8B1"/>
              </a:buClr>
              <a:buFont typeface="Wingdings 2" panose="05020102010507070707" pitchFamily="18" charset="2"/>
              <a:buChar char=""/>
            </a:pPr>
            <a:r>
              <a:rPr lang="en-US" altLang="en-US" dirty="0" err="1">
                <a:solidFill>
                  <a:srgbClr val="FFFFFF"/>
                </a:solidFill>
                <a:latin typeface="Verdana" panose="020B0604030504040204" pitchFamily="34" charset="0"/>
              </a:rPr>
              <a:t>Movimiento</a:t>
            </a:r>
            <a:r>
              <a:rPr lang="en-US" altLang="en-US" dirty="0">
                <a:solidFill>
                  <a:srgbClr val="FFFFFF"/>
                </a:solidFill>
                <a:latin typeface="Verdana" panose="020B0604030504040204" pitchFamily="34" charset="0"/>
              </a:rPr>
              <a:t> </a:t>
            </a:r>
            <a:r>
              <a:rPr lang="en-US" altLang="en-US" dirty="0" err="1">
                <a:solidFill>
                  <a:srgbClr val="FFFFFF"/>
                </a:solidFill>
                <a:latin typeface="Verdana" panose="020B0604030504040204" pitchFamily="34" charset="0"/>
              </a:rPr>
              <a:t>estacional</a:t>
            </a:r>
            <a:r>
              <a:rPr lang="en-US" altLang="en-US" dirty="0">
                <a:solidFill>
                  <a:srgbClr val="FFFFFF"/>
                </a:solidFill>
                <a:latin typeface="Verdana" panose="020B0604030504040204" pitchFamily="34" charset="0"/>
              </a:rPr>
              <a:t> de </a:t>
            </a:r>
            <a:r>
              <a:rPr lang="en-US" altLang="en-US" dirty="0" err="1">
                <a:solidFill>
                  <a:srgbClr val="FFFFFF"/>
                </a:solidFill>
                <a:latin typeface="Verdana" panose="020B0604030504040204" pitchFamily="34" charset="0"/>
              </a:rPr>
              <a:t>las</a:t>
            </a:r>
            <a:r>
              <a:rPr lang="en-US" altLang="en-US" dirty="0">
                <a:solidFill>
                  <a:srgbClr val="FFFFFF"/>
                </a:solidFill>
                <a:latin typeface="Verdana" panose="020B0604030504040204" pitchFamily="34" charset="0"/>
              </a:rPr>
              <a:t> </a:t>
            </a:r>
            <a:r>
              <a:rPr lang="en-US" altLang="en-US" dirty="0" err="1">
                <a:solidFill>
                  <a:srgbClr val="FFFFFF"/>
                </a:solidFill>
                <a:latin typeface="Verdana" panose="020B0604030504040204" pitchFamily="34" charset="0"/>
              </a:rPr>
              <a:t>aves</a:t>
            </a:r>
            <a:r>
              <a:rPr lang="en-US" altLang="en-US" dirty="0">
                <a:solidFill>
                  <a:srgbClr val="FFFFFF"/>
                </a:solidFill>
                <a:latin typeface="Verdana" panose="020B0604030504040204" pitchFamily="34" charset="0"/>
              </a:rPr>
              <a:t> de un </a:t>
            </a:r>
            <a:r>
              <a:rPr lang="en-US" altLang="en-US" dirty="0" err="1">
                <a:solidFill>
                  <a:srgbClr val="FFFFFF"/>
                </a:solidFill>
                <a:latin typeface="Verdana" panose="020B0604030504040204" pitchFamily="34" charset="0"/>
              </a:rPr>
              <a:t>área</a:t>
            </a:r>
            <a:r>
              <a:rPr lang="en-US" altLang="en-US" dirty="0">
                <a:solidFill>
                  <a:srgbClr val="FFFFFF"/>
                </a:solidFill>
                <a:latin typeface="Verdana" panose="020B0604030504040204" pitchFamily="34" charset="0"/>
              </a:rPr>
              <a:t> </a:t>
            </a:r>
            <a:r>
              <a:rPr lang="en-US" altLang="en-US" dirty="0" err="1">
                <a:solidFill>
                  <a:srgbClr val="FFFFFF"/>
                </a:solidFill>
                <a:latin typeface="Verdana" panose="020B0604030504040204" pitchFamily="34" charset="0"/>
              </a:rPr>
              <a:t>geográfica</a:t>
            </a:r>
            <a:r>
              <a:rPr lang="en-US" altLang="en-US" dirty="0">
                <a:solidFill>
                  <a:srgbClr val="FFFFFF"/>
                </a:solidFill>
                <a:latin typeface="Verdana" panose="020B0604030504040204" pitchFamily="34" charset="0"/>
              </a:rPr>
              <a:t> a </a:t>
            </a:r>
            <a:r>
              <a:rPr lang="en-US" altLang="en-US" dirty="0" err="1">
                <a:solidFill>
                  <a:srgbClr val="FFFFFF"/>
                </a:solidFill>
                <a:latin typeface="Verdana" panose="020B0604030504040204" pitchFamily="34" charset="0"/>
              </a:rPr>
              <a:t>otra</a:t>
            </a:r>
            <a:r>
              <a:rPr lang="en-US" altLang="en-US" dirty="0">
                <a:solidFill>
                  <a:srgbClr val="FFFFFF"/>
                </a:solidFill>
                <a:latin typeface="Verdana" panose="020B0604030504040204" pitchFamily="34" charset="0"/>
              </a:rPr>
              <a:t>. </a:t>
            </a:r>
          </a:p>
          <a:p>
            <a:pPr hangingPunct="1">
              <a:lnSpc>
                <a:spcPct val="100000"/>
              </a:lnSpc>
              <a:spcBef>
                <a:spcPts val="363"/>
              </a:spcBef>
              <a:spcAft>
                <a:spcPts val="600"/>
              </a:spcAft>
              <a:buClr>
                <a:srgbClr val="C8C8B1"/>
              </a:buClr>
              <a:buFont typeface="Wingdings 2" panose="05020102010507070707" pitchFamily="18" charset="2"/>
              <a:buChar char=""/>
            </a:pPr>
            <a:r>
              <a:rPr lang="en-US" altLang="en-US" dirty="0" err="1">
                <a:solidFill>
                  <a:srgbClr val="FFFFFF"/>
                </a:solidFill>
                <a:latin typeface="Verdana" panose="020B0604030504040204" pitchFamily="34" charset="0"/>
              </a:rPr>
              <a:t>Vuelos</a:t>
            </a:r>
            <a:r>
              <a:rPr lang="en-US" altLang="en-US" dirty="0">
                <a:solidFill>
                  <a:srgbClr val="FFFFFF"/>
                </a:solidFill>
                <a:latin typeface="Verdana" panose="020B0604030504040204" pitchFamily="34" charset="0"/>
              </a:rPr>
              <a:t> </a:t>
            </a:r>
            <a:r>
              <a:rPr lang="en-US" altLang="en-US" dirty="0" err="1">
                <a:solidFill>
                  <a:srgbClr val="FFFFFF"/>
                </a:solidFill>
                <a:latin typeface="Verdana" panose="020B0604030504040204" pitchFamily="34" charset="0"/>
              </a:rPr>
              <a:t>anuales</a:t>
            </a:r>
            <a:r>
              <a:rPr lang="en-US" altLang="en-US" dirty="0">
                <a:solidFill>
                  <a:srgbClr val="FFFFFF"/>
                </a:solidFill>
                <a:latin typeface="Verdana" panose="020B0604030504040204" pitchFamily="34" charset="0"/>
              </a:rPr>
              <a:t> de </a:t>
            </a:r>
            <a:r>
              <a:rPr lang="en-US" altLang="en-US" dirty="0" err="1">
                <a:solidFill>
                  <a:srgbClr val="FFFFFF"/>
                </a:solidFill>
                <a:latin typeface="Verdana" panose="020B0604030504040204" pitchFamily="34" charset="0"/>
              </a:rPr>
              <a:t>cientos</a:t>
            </a:r>
            <a:r>
              <a:rPr lang="en-US" altLang="en-US" dirty="0">
                <a:solidFill>
                  <a:srgbClr val="FFFFFF"/>
                </a:solidFill>
                <a:latin typeface="Verdana" panose="020B0604030504040204" pitchFamily="34" charset="0"/>
              </a:rPr>
              <a:t> a miles de </a:t>
            </a:r>
            <a:r>
              <a:rPr lang="en-US" altLang="en-US" dirty="0" err="1">
                <a:solidFill>
                  <a:srgbClr val="FFFFFF"/>
                </a:solidFill>
                <a:latin typeface="Verdana" panose="020B0604030504040204" pitchFamily="34" charset="0"/>
              </a:rPr>
              <a:t>kilómetros</a:t>
            </a:r>
            <a:r>
              <a:rPr lang="en-US" altLang="en-US" dirty="0">
                <a:solidFill>
                  <a:srgbClr val="FFFFFF"/>
                </a:solidFill>
                <a:latin typeface="Verdana" panose="020B0604030504040204" pitchFamily="34" charset="0"/>
              </a:rPr>
              <a:t>.</a:t>
            </a:r>
          </a:p>
          <a:p>
            <a:pPr hangingPunct="1">
              <a:lnSpc>
                <a:spcPct val="100000"/>
              </a:lnSpc>
              <a:spcBef>
                <a:spcPts val="363"/>
              </a:spcBef>
              <a:spcAft>
                <a:spcPts val="600"/>
              </a:spcAft>
              <a:buClr>
                <a:srgbClr val="C8C8B1"/>
              </a:buClr>
              <a:buFont typeface="Wingdings 2" panose="05020102010507070707" pitchFamily="18" charset="2"/>
              <a:buChar char=""/>
            </a:pPr>
            <a:r>
              <a:rPr lang="en-US" altLang="en-US" dirty="0" err="1">
                <a:solidFill>
                  <a:srgbClr val="FFFFFF"/>
                </a:solidFill>
                <a:latin typeface="Verdana" panose="020B0604030504040204" pitchFamily="34" charset="0"/>
              </a:rPr>
              <a:t>Tres</a:t>
            </a:r>
            <a:r>
              <a:rPr lang="en-US" altLang="en-US" dirty="0">
                <a:solidFill>
                  <a:srgbClr val="FFFFFF"/>
                </a:solidFill>
                <a:latin typeface="Verdana" panose="020B0604030504040204" pitchFamily="34" charset="0"/>
              </a:rPr>
              <a:t> </a:t>
            </a:r>
            <a:r>
              <a:rPr lang="en-US" altLang="en-US" dirty="0" err="1">
                <a:solidFill>
                  <a:srgbClr val="FFFFFF"/>
                </a:solidFill>
                <a:latin typeface="Verdana" panose="020B0604030504040204" pitchFamily="34" charset="0"/>
              </a:rPr>
              <a:t>tipos</a:t>
            </a:r>
            <a:r>
              <a:rPr lang="en-US" altLang="en-US" dirty="0">
                <a:solidFill>
                  <a:srgbClr val="FFFFFF"/>
                </a:solidFill>
                <a:latin typeface="Verdana" panose="020B0604030504040204" pitchFamily="34" charset="0"/>
              </a:rPr>
              <a:t>:</a:t>
            </a:r>
          </a:p>
          <a:p>
            <a:pPr hangingPunct="1">
              <a:lnSpc>
                <a:spcPct val="100000"/>
              </a:lnSpc>
              <a:spcBef>
                <a:spcPts val="363"/>
              </a:spcBef>
              <a:spcAft>
                <a:spcPts val="600"/>
              </a:spcAft>
              <a:buClr>
                <a:srgbClr val="C8C8B1"/>
              </a:buClr>
              <a:buFont typeface="Wingdings 2" panose="05020102010507070707" pitchFamily="18" charset="2"/>
              <a:buChar char=""/>
            </a:pPr>
            <a:r>
              <a:rPr lang="en-US" altLang="en-US" dirty="0" err="1">
                <a:solidFill>
                  <a:srgbClr val="FFFFFF"/>
                </a:solidFill>
                <a:latin typeface="Verdana" panose="020B0604030504040204" pitchFamily="34" charset="0"/>
              </a:rPr>
              <a:t>Corta</a:t>
            </a:r>
            <a:r>
              <a:rPr lang="en-US" altLang="en-US" dirty="0">
                <a:solidFill>
                  <a:srgbClr val="FFFFFF"/>
                </a:solidFill>
                <a:latin typeface="Verdana" panose="020B0604030504040204" pitchFamily="34" charset="0"/>
              </a:rPr>
              <a:t>, media y </a:t>
            </a:r>
            <a:r>
              <a:rPr lang="en-US" altLang="en-US" dirty="0" err="1">
                <a:solidFill>
                  <a:srgbClr val="FFFFFF"/>
                </a:solidFill>
                <a:latin typeface="Verdana" panose="020B0604030504040204" pitchFamily="34" charset="0"/>
              </a:rPr>
              <a:t>larga</a:t>
            </a:r>
            <a:r>
              <a:rPr lang="en-US" altLang="en-US" dirty="0">
                <a:solidFill>
                  <a:srgbClr val="FFFFFF"/>
                </a:solidFill>
                <a:latin typeface="Verdana" panose="020B0604030504040204" pitchFamily="34" charset="0"/>
              </a:rPr>
              <a:t> </a:t>
            </a:r>
            <a:r>
              <a:rPr lang="en-US" altLang="en-US" dirty="0" err="1">
                <a:solidFill>
                  <a:srgbClr val="FFFFFF"/>
                </a:solidFill>
                <a:latin typeface="Verdana" panose="020B0604030504040204" pitchFamily="34" charset="0"/>
              </a:rPr>
              <a:t>distancia</a:t>
            </a:r>
            <a:endParaRPr lang="en-US" altLang="en-US" dirty="0">
              <a:solidFill>
                <a:srgbClr val="FFFFFF"/>
              </a:solidFill>
              <a:latin typeface="Verdana" panose="020B0604030504040204" pitchFamily="34" charset="0"/>
            </a:endParaRPr>
          </a:p>
          <a:p>
            <a:pPr lvl="1" hangingPunct="1">
              <a:lnSpc>
                <a:spcPct val="100000"/>
              </a:lnSpc>
              <a:spcBef>
                <a:spcPts val="325"/>
              </a:spcBef>
              <a:spcAft>
                <a:spcPts val="600"/>
              </a:spcAft>
              <a:buClr>
                <a:srgbClr val="C8C8B1"/>
              </a:buClr>
              <a:buFont typeface="Verdana" panose="020B0604030504040204" pitchFamily="34" charset="0"/>
              <a:buAutoNum type="romanUcPeriod"/>
            </a:pPr>
            <a:r>
              <a:rPr lang="en-US" altLang="en-US" sz="1800" dirty="0" err="1">
                <a:solidFill>
                  <a:srgbClr val="FFFFFF"/>
                </a:solidFill>
                <a:latin typeface="Verdana" panose="020B0604030504040204" pitchFamily="34" charset="0"/>
              </a:rPr>
              <a:t>Migrantes</a:t>
            </a:r>
            <a:r>
              <a:rPr lang="en-US" altLang="en-US" sz="1800" dirty="0">
                <a:solidFill>
                  <a:srgbClr val="FFFFFF"/>
                </a:solidFill>
                <a:latin typeface="Verdana" panose="020B0604030504040204" pitchFamily="34" charset="0"/>
              </a:rPr>
              <a:t> </a:t>
            </a:r>
            <a:r>
              <a:rPr lang="en-US" altLang="en-US" sz="1800" dirty="0" err="1">
                <a:solidFill>
                  <a:srgbClr val="FFFFFF"/>
                </a:solidFill>
                <a:latin typeface="Verdana" panose="020B0604030504040204" pitchFamily="34" charset="0"/>
              </a:rPr>
              <a:t>estivales</a:t>
            </a:r>
            <a:r>
              <a:rPr lang="en-US" altLang="en-US" sz="1800" dirty="0">
                <a:solidFill>
                  <a:srgbClr val="FFFFFF"/>
                </a:solidFill>
                <a:latin typeface="Verdana" panose="020B0604030504040204" pitchFamily="34" charset="0"/>
              </a:rPr>
              <a:t> (</a:t>
            </a:r>
            <a:r>
              <a:rPr lang="en-US" altLang="en-US" sz="1800" dirty="0" err="1">
                <a:solidFill>
                  <a:srgbClr val="FFFFFF"/>
                </a:solidFill>
                <a:latin typeface="Verdana" panose="020B0604030504040204" pitchFamily="34" charset="0"/>
              </a:rPr>
              <a:t>verano</a:t>
            </a:r>
            <a:r>
              <a:rPr lang="en-US" altLang="en-US" sz="1800" dirty="0">
                <a:solidFill>
                  <a:srgbClr val="FFFFFF"/>
                </a:solidFill>
                <a:latin typeface="Verdana" panose="020B0604030504040204" pitchFamily="34" charset="0"/>
              </a:rPr>
              <a:t>)</a:t>
            </a:r>
          </a:p>
          <a:p>
            <a:pPr lvl="1" hangingPunct="1">
              <a:lnSpc>
                <a:spcPct val="100000"/>
              </a:lnSpc>
              <a:spcBef>
                <a:spcPts val="325"/>
              </a:spcBef>
              <a:spcAft>
                <a:spcPts val="600"/>
              </a:spcAft>
              <a:buClr>
                <a:srgbClr val="C8C8B1"/>
              </a:buClr>
              <a:buFont typeface="Verdana" panose="020B0604030504040204" pitchFamily="34" charset="0"/>
              <a:buAutoNum type="romanUcPeriod"/>
            </a:pPr>
            <a:r>
              <a:rPr lang="en-US" altLang="en-US" sz="1800" dirty="0" err="1">
                <a:solidFill>
                  <a:srgbClr val="FFFFFF"/>
                </a:solidFill>
                <a:latin typeface="Verdana" panose="020B0604030504040204" pitchFamily="34" charset="0"/>
              </a:rPr>
              <a:t>Migrantes</a:t>
            </a:r>
            <a:r>
              <a:rPr lang="en-US" altLang="en-US" sz="1800" dirty="0">
                <a:solidFill>
                  <a:srgbClr val="FFFFFF"/>
                </a:solidFill>
                <a:latin typeface="Verdana" panose="020B0604030504040204" pitchFamily="34" charset="0"/>
              </a:rPr>
              <a:t> </a:t>
            </a:r>
            <a:r>
              <a:rPr lang="en-US" altLang="en-US" sz="1800" dirty="0" err="1">
                <a:solidFill>
                  <a:srgbClr val="FFFFFF"/>
                </a:solidFill>
                <a:latin typeface="Verdana" panose="020B0604030504040204" pitchFamily="34" charset="0"/>
              </a:rPr>
              <a:t>invernales</a:t>
            </a:r>
            <a:r>
              <a:rPr lang="en-US" altLang="en-US" sz="1800" dirty="0">
                <a:solidFill>
                  <a:srgbClr val="FFFFFF"/>
                </a:solidFill>
                <a:latin typeface="Verdana" panose="020B0604030504040204" pitchFamily="34" charset="0"/>
              </a:rPr>
              <a:t> (</a:t>
            </a:r>
            <a:r>
              <a:rPr lang="en-US" altLang="en-US" sz="1800" dirty="0" err="1">
                <a:solidFill>
                  <a:srgbClr val="FFFFFF"/>
                </a:solidFill>
                <a:latin typeface="Verdana" panose="020B0604030504040204" pitchFamily="34" charset="0"/>
              </a:rPr>
              <a:t>invierno</a:t>
            </a:r>
            <a:r>
              <a:rPr lang="en-US" altLang="en-US" sz="1800" dirty="0">
                <a:solidFill>
                  <a:srgbClr val="FFFFFF"/>
                </a:solidFill>
                <a:latin typeface="Verdana" panose="020B0604030504040204" pitchFamily="34" charset="0"/>
              </a:rPr>
              <a:t>)</a:t>
            </a:r>
          </a:p>
          <a:p>
            <a:pPr hangingPunct="1">
              <a:lnSpc>
                <a:spcPct val="100000"/>
              </a:lnSpc>
              <a:spcBef>
                <a:spcPts val="363"/>
              </a:spcBef>
              <a:spcAft>
                <a:spcPts val="600"/>
              </a:spcAft>
              <a:buClr>
                <a:srgbClr val="C8C8B1"/>
              </a:buClr>
              <a:buFont typeface="Wingdings 2" panose="05020102010507070707" pitchFamily="18" charset="2"/>
              <a:buChar char=""/>
            </a:pPr>
            <a:r>
              <a:rPr lang="en-US" altLang="en-US" dirty="0" err="1">
                <a:solidFill>
                  <a:srgbClr val="FFFFFF"/>
                </a:solidFill>
                <a:latin typeface="Verdana" panose="020B0604030504040204" pitchFamily="34" charset="0"/>
              </a:rPr>
              <a:t>Razones</a:t>
            </a:r>
            <a:r>
              <a:rPr lang="en-US" altLang="en-US" dirty="0">
                <a:solidFill>
                  <a:srgbClr val="FFFFFF"/>
                </a:solidFill>
                <a:latin typeface="Verdana" panose="020B0604030504040204" pitchFamily="34" charset="0"/>
              </a:rPr>
              <a:t> </a:t>
            </a:r>
            <a:r>
              <a:rPr lang="en-US" altLang="en-US" dirty="0" err="1">
                <a:solidFill>
                  <a:srgbClr val="FFFFFF"/>
                </a:solidFill>
                <a:latin typeface="Verdana" panose="020B0604030504040204" pitchFamily="34" charset="0"/>
              </a:rPr>
              <a:t>para</a:t>
            </a:r>
            <a:r>
              <a:rPr lang="en-US" altLang="en-US" dirty="0">
                <a:solidFill>
                  <a:srgbClr val="FFFFFF"/>
                </a:solidFill>
                <a:latin typeface="Verdana" panose="020B0604030504040204" pitchFamily="34" charset="0"/>
              </a:rPr>
              <a:t> </a:t>
            </a:r>
            <a:r>
              <a:rPr lang="en-US" altLang="en-US" dirty="0" err="1">
                <a:solidFill>
                  <a:srgbClr val="FFFFFF"/>
                </a:solidFill>
                <a:latin typeface="Verdana" panose="020B0604030504040204" pitchFamily="34" charset="0"/>
              </a:rPr>
              <a:t>migrar</a:t>
            </a:r>
            <a:r>
              <a:rPr lang="en-US" altLang="en-US" dirty="0">
                <a:solidFill>
                  <a:srgbClr val="FFFFFF"/>
                </a:solidFill>
                <a:latin typeface="Verdana" panose="020B0604030504040204" pitchFamily="34" charset="0"/>
              </a:rPr>
              <a:t>:</a:t>
            </a:r>
          </a:p>
          <a:p>
            <a:pPr lvl="1" hangingPunct="1">
              <a:lnSpc>
                <a:spcPct val="100000"/>
              </a:lnSpc>
              <a:spcBef>
                <a:spcPts val="325"/>
              </a:spcBef>
              <a:spcAft>
                <a:spcPts val="600"/>
              </a:spcAft>
              <a:buClr>
                <a:srgbClr val="C8C8B1"/>
              </a:buClr>
              <a:buFont typeface="Verdana" panose="020B0604030504040204" pitchFamily="34" charset="0"/>
              <a:buAutoNum type="romanUcPeriod"/>
            </a:pPr>
            <a:r>
              <a:rPr lang="en-US" altLang="en-US" sz="1800" dirty="0" err="1">
                <a:solidFill>
                  <a:srgbClr val="FFFFFF"/>
                </a:solidFill>
                <a:latin typeface="Verdana" panose="020B0604030504040204" pitchFamily="34" charset="0"/>
              </a:rPr>
              <a:t>Alimento</a:t>
            </a:r>
            <a:endParaRPr lang="en-US" altLang="en-US" sz="1800" dirty="0">
              <a:solidFill>
                <a:srgbClr val="FFFFFF"/>
              </a:solidFill>
              <a:latin typeface="Verdana" panose="020B0604030504040204" pitchFamily="34" charset="0"/>
            </a:endParaRPr>
          </a:p>
          <a:p>
            <a:pPr lvl="1" hangingPunct="1">
              <a:lnSpc>
                <a:spcPct val="100000"/>
              </a:lnSpc>
              <a:spcBef>
                <a:spcPts val="325"/>
              </a:spcBef>
              <a:spcAft>
                <a:spcPts val="600"/>
              </a:spcAft>
              <a:buClr>
                <a:srgbClr val="C8C8B1"/>
              </a:buClr>
              <a:buFont typeface="Verdana" panose="020B0604030504040204" pitchFamily="34" charset="0"/>
              <a:buAutoNum type="romanUcPeriod"/>
            </a:pPr>
            <a:r>
              <a:rPr lang="en-US" altLang="en-US" sz="1800" dirty="0" err="1">
                <a:solidFill>
                  <a:srgbClr val="FFFFFF"/>
                </a:solidFill>
                <a:latin typeface="Verdana" panose="020B0604030504040204" pitchFamily="34" charset="0"/>
              </a:rPr>
              <a:t>Anidación</a:t>
            </a:r>
            <a:endParaRPr lang="en-US" altLang="en-US" sz="1800" dirty="0">
              <a:solidFill>
                <a:srgbClr val="FFFFFF"/>
              </a:solidFill>
              <a:latin typeface="Verdana" panose="020B0604030504040204" pitchFamily="34" charset="0"/>
            </a:endParaRPr>
          </a:p>
          <a:p>
            <a:pPr hangingPunct="1">
              <a:lnSpc>
                <a:spcPct val="100000"/>
              </a:lnSpc>
              <a:spcBef>
                <a:spcPts val="363"/>
              </a:spcBef>
              <a:spcAft>
                <a:spcPts val="600"/>
              </a:spcAft>
              <a:buClrTx/>
              <a:buFontTx/>
              <a:buNone/>
            </a:pPr>
            <a:endParaRPr lang="en-US" altLang="en-US" dirty="0">
              <a:solidFill>
                <a:srgbClr val="FFFFFF"/>
              </a:solidFill>
              <a:latin typeface="Verdana" panose="020B0604030504040204" pitchFamily="34" charset="0"/>
            </a:endParaRPr>
          </a:p>
          <a:p>
            <a:pPr hangingPunct="1">
              <a:lnSpc>
                <a:spcPct val="100000"/>
              </a:lnSpc>
              <a:spcBef>
                <a:spcPts val="363"/>
              </a:spcBef>
              <a:spcAft>
                <a:spcPts val="600"/>
              </a:spcAft>
              <a:buClrTx/>
              <a:buFontTx/>
              <a:buNone/>
            </a:pPr>
            <a:endParaRPr lang="en-US" altLang="en-US" dirty="0">
              <a:solidFill>
                <a:srgbClr val="FFFFFF"/>
              </a:solidFill>
              <a:latin typeface="Verdana" panose="020B0604030504040204" pitchFamily="34" charset="0"/>
            </a:endParaRPr>
          </a:p>
          <a:p>
            <a:pPr hangingPunct="1">
              <a:lnSpc>
                <a:spcPct val="100000"/>
              </a:lnSpc>
              <a:spcBef>
                <a:spcPts val="363"/>
              </a:spcBef>
              <a:spcAft>
                <a:spcPts val="600"/>
              </a:spcAft>
              <a:buClrTx/>
              <a:buFontTx/>
              <a:buNone/>
            </a:pPr>
            <a:endParaRPr lang="en-US" altLang="en-US" dirty="0">
              <a:solidFill>
                <a:srgbClr val="FFFFFF"/>
              </a:solidFill>
              <a:latin typeface="Verdana" panose="020B0604030504040204" pitchFamily="34" charset="0"/>
            </a:endParaRPr>
          </a:p>
        </p:txBody>
      </p:sp>
    </p:spTree>
    <p:extLst>
      <p:ext uri="{BB962C8B-B14F-4D97-AF65-F5344CB8AC3E}">
        <p14:creationId xmlns:p14="http://schemas.microsoft.com/office/powerpoint/2010/main" val="177929204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b="-27038"/>
          <a:stretch/>
        </p:blipFill>
        <p:spPr>
          <a:xfrm>
            <a:off x="5562600" y="4495800"/>
            <a:ext cx="3581400" cy="3024594"/>
          </a:xfrm>
          <a:prstGeom prst="rect">
            <a:avLst/>
          </a:prstGeom>
        </p:spPr>
      </p:pic>
      <p:sp>
        <p:nvSpPr>
          <p:cNvPr id="5" name="TextBox 4"/>
          <p:cNvSpPr txBox="1"/>
          <p:nvPr/>
        </p:nvSpPr>
        <p:spPr>
          <a:xfrm>
            <a:off x="3276600" y="5791200"/>
            <a:ext cx="2362200" cy="369332"/>
          </a:xfrm>
          <a:prstGeom prst="rect">
            <a:avLst/>
          </a:prstGeom>
          <a:noFill/>
        </p:spPr>
        <p:txBody>
          <a:bodyPr wrap="square" rtlCol="0">
            <a:spAutoFit/>
          </a:bodyPr>
          <a:lstStyle/>
          <a:p>
            <a:r>
              <a:rPr lang="en-US" i="1" dirty="0" err="1" smtClean="0"/>
              <a:t>Amazona</a:t>
            </a:r>
            <a:r>
              <a:rPr lang="en-US" i="1" dirty="0" smtClean="0"/>
              <a:t> </a:t>
            </a:r>
            <a:r>
              <a:rPr lang="en-US" i="1" dirty="0" err="1" smtClean="0"/>
              <a:t>agilis</a:t>
            </a:r>
            <a:endParaRPr lang="en-US" i="1" dirty="0"/>
          </a:p>
        </p:txBody>
      </p:sp>
      <p:sp>
        <p:nvSpPr>
          <p:cNvPr id="6" name="TextBox 5"/>
          <p:cNvSpPr txBox="1"/>
          <p:nvPr/>
        </p:nvSpPr>
        <p:spPr>
          <a:xfrm>
            <a:off x="5638800" y="6581001"/>
            <a:ext cx="2362200" cy="276999"/>
          </a:xfrm>
          <a:prstGeom prst="rect">
            <a:avLst/>
          </a:prstGeom>
          <a:noFill/>
        </p:spPr>
        <p:txBody>
          <a:bodyPr wrap="square" rtlCol="0">
            <a:spAutoFit/>
          </a:bodyPr>
          <a:lstStyle/>
          <a:p>
            <a:r>
              <a:rPr lang="en-US" sz="1200" dirty="0" smtClean="0"/>
              <a:t>Wendy Lee</a:t>
            </a:r>
            <a:endParaRPr lang="en-US" sz="1200" dirty="0"/>
          </a:p>
        </p:txBody>
      </p:sp>
      <p:sp>
        <p:nvSpPr>
          <p:cNvPr id="7" name="TextBox 6"/>
          <p:cNvSpPr txBox="1"/>
          <p:nvPr/>
        </p:nvSpPr>
        <p:spPr>
          <a:xfrm>
            <a:off x="279400" y="1600200"/>
            <a:ext cx="8577263" cy="2959785"/>
          </a:xfrm>
          <a:prstGeom prst="rect">
            <a:avLst/>
          </a:prstGeom>
          <a:noFill/>
        </p:spPr>
        <p:txBody>
          <a:bodyPr wrap="square" rtlCol="0">
            <a:spAutoFit/>
          </a:bodyPr>
          <a:lstStyle/>
          <a:p>
            <a:pPr hangingPunct="1">
              <a:lnSpc>
                <a:spcPct val="100000"/>
              </a:lnSpc>
              <a:spcBef>
                <a:spcPts val="488"/>
              </a:spcBef>
              <a:spcAft>
                <a:spcPts val="600"/>
              </a:spcAft>
              <a:buClr>
                <a:srgbClr val="C8C8B1"/>
              </a:buClr>
              <a:buFont typeface="Wingdings 2" panose="05020102010507070707" pitchFamily="18" charset="2"/>
              <a:buChar char=""/>
            </a:pPr>
            <a:r>
              <a:rPr lang="es-VE" altLang="en-US" sz="2400" dirty="0">
                <a:solidFill>
                  <a:srgbClr val="FFFFFF"/>
                </a:solidFill>
                <a:latin typeface="Verdana" panose="020B0604030504040204" pitchFamily="34" charset="0"/>
              </a:rPr>
              <a:t>Nos corresponde convertir a nuestros patios </a:t>
            </a:r>
            <a:r>
              <a:rPr lang="es-VE" altLang="en-US" sz="2400" dirty="0" smtClean="0">
                <a:solidFill>
                  <a:srgbClr val="FFFFFF"/>
                </a:solidFill>
                <a:latin typeface="Verdana" panose="020B0604030504040204" pitchFamily="34" charset="0"/>
              </a:rPr>
              <a:t>en </a:t>
            </a:r>
            <a:r>
              <a:rPr lang="es-VE" altLang="en-US" sz="2400" dirty="0">
                <a:solidFill>
                  <a:srgbClr val="FFFFFF"/>
                </a:solidFill>
                <a:latin typeface="Verdana" panose="020B0604030504040204" pitchFamily="34" charset="0"/>
              </a:rPr>
              <a:t>“hábitats de </a:t>
            </a:r>
            <a:r>
              <a:rPr lang="es-VE" altLang="en-US" sz="2400" dirty="0" smtClean="0">
                <a:solidFill>
                  <a:srgbClr val="FFFFFF"/>
                </a:solidFill>
                <a:latin typeface="Verdana" panose="020B0604030504040204" pitchFamily="34" charset="0"/>
              </a:rPr>
              <a:t>patio</a:t>
            </a:r>
            <a:r>
              <a:rPr lang="es-VE" altLang="en-US" sz="2400" dirty="0">
                <a:solidFill>
                  <a:srgbClr val="FFFFFF"/>
                </a:solidFill>
                <a:latin typeface="Verdana" panose="020B0604030504040204" pitchFamily="34" charset="0"/>
              </a:rPr>
              <a:t>”, estos son de vital </a:t>
            </a:r>
            <a:r>
              <a:rPr lang="es-VE" altLang="en-US" sz="2400" dirty="0" smtClean="0">
                <a:solidFill>
                  <a:srgbClr val="FFFFFF"/>
                </a:solidFill>
                <a:latin typeface="Verdana" panose="020B0604030504040204" pitchFamily="34" charset="0"/>
              </a:rPr>
              <a:t>importancia para </a:t>
            </a:r>
            <a:r>
              <a:rPr lang="es-VE" altLang="en-US" sz="2400" dirty="0">
                <a:solidFill>
                  <a:srgbClr val="FFFFFF"/>
                </a:solidFill>
                <a:latin typeface="Verdana" panose="020B0604030504040204" pitchFamily="34" charset="0"/>
              </a:rPr>
              <a:t>las aves.</a:t>
            </a:r>
          </a:p>
          <a:p>
            <a:pPr hangingPunct="1">
              <a:lnSpc>
                <a:spcPct val="100000"/>
              </a:lnSpc>
              <a:spcBef>
                <a:spcPts val="488"/>
              </a:spcBef>
              <a:spcAft>
                <a:spcPts val="600"/>
              </a:spcAft>
              <a:buClr>
                <a:srgbClr val="C8C8B1"/>
              </a:buClr>
              <a:buFont typeface="Wingdings 2" panose="05020102010507070707" pitchFamily="18" charset="2"/>
              <a:buChar char=""/>
            </a:pPr>
            <a:r>
              <a:rPr lang="es-VE" altLang="en-US" sz="2400" dirty="0">
                <a:solidFill>
                  <a:srgbClr val="FFFFFF"/>
                </a:solidFill>
                <a:latin typeface="Verdana" panose="020B0604030504040204" pitchFamily="34" charset="0"/>
              </a:rPr>
              <a:t>Personas, vecindades y ayuntamientos deben </a:t>
            </a:r>
            <a:r>
              <a:rPr lang="es-VE" altLang="en-US" sz="2400" dirty="0" smtClean="0">
                <a:solidFill>
                  <a:srgbClr val="FFFFFF"/>
                </a:solidFill>
                <a:latin typeface="Verdana" panose="020B0604030504040204" pitchFamily="34" charset="0"/>
              </a:rPr>
              <a:t>trabajan juntos </a:t>
            </a:r>
            <a:r>
              <a:rPr lang="es-VE" altLang="en-US" sz="2400" dirty="0">
                <a:solidFill>
                  <a:srgbClr val="FFFFFF"/>
                </a:solidFill>
                <a:latin typeface="Verdana" panose="020B0604030504040204" pitchFamily="34" charset="0"/>
              </a:rPr>
              <a:t>y fomentar las plantaciones.</a:t>
            </a:r>
          </a:p>
          <a:p>
            <a:pPr hangingPunct="1">
              <a:lnSpc>
                <a:spcPct val="100000"/>
              </a:lnSpc>
              <a:spcBef>
                <a:spcPts val="488"/>
              </a:spcBef>
              <a:spcAft>
                <a:spcPts val="600"/>
              </a:spcAft>
              <a:buClr>
                <a:srgbClr val="C8C8B1"/>
              </a:buClr>
              <a:buFont typeface="Wingdings 2" panose="05020102010507070707" pitchFamily="18" charset="2"/>
              <a:buChar char=""/>
            </a:pPr>
            <a:r>
              <a:rPr lang="es-VE" altLang="en-US" sz="2400" dirty="0">
                <a:solidFill>
                  <a:srgbClr val="FFFFFF"/>
                </a:solidFill>
                <a:latin typeface="Verdana" panose="020B0604030504040204" pitchFamily="34" charset="0"/>
              </a:rPr>
              <a:t>Vamos a cosechar los beneficios: ¡La alegría de tener </a:t>
            </a:r>
            <a:r>
              <a:rPr lang="es-VE" altLang="en-US" sz="2400" dirty="0" smtClean="0">
                <a:solidFill>
                  <a:srgbClr val="FFFFFF"/>
                </a:solidFill>
                <a:latin typeface="Verdana" panose="020B0604030504040204" pitchFamily="34" charset="0"/>
              </a:rPr>
              <a:t>aves </a:t>
            </a:r>
            <a:r>
              <a:rPr lang="es-VE" altLang="en-US" sz="2400" dirty="0">
                <a:solidFill>
                  <a:srgbClr val="FFFFFF"/>
                </a:solidFill>
                <a:latin typeface="Verdana" panose="020B0604030504040204" pitchFamily="34" charset="0"/>
              </a:rPr>
              <a:t>entre nosotros!</a:t>
            </a:r>
          </a:p>
        </p:txBody>
      </p:sp>
      <p:sp>
        <p:nvSpPr>
          <p:cNvPr id="9" name="Text Box 5"/>
          <p:cNvSpPr txBox="1">
            <a:spLocks noChangeArrowheads="1"/>
          </p:cNvSpPr>
          <p:nvPr/>
        </p:nvSpPr>
        <p:spPr bwMode="auto">
          <a:xfrm>
            <a:off x="360363" y="279400"/>
            <a:ext cx="8496300" cy="92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5pPr>
            <a:lvl6pPr marL="25146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6pPr>
            <a:lvl7pPr marL="29718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7pPr>
            <a:lvl8pPr marL="34290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8pPr>
            <a:lvl9pPr marL="38862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roid Sans Fallback" charset="0"/>
                <a:cs typeface="Droid Sans Fallback" charset="0"/>
              </a:defRPr>
            </a:lvl9pPr>
          </a:lstStyle>
          <a:p>
            <a:pPr hangingPunct="1">
              <a:lnSpc>
                <a:spcPct val="100000"/>
              </a:lnSpc>
            </a:pPr>
            <a:r>
              <a:rPr lang="en-US" altLang="en-US" sz="3200" dirty="0">
                <a:latin typeface="Verdana" panose="020B0604030504040204" pitchFamily="34" charset="0"/>
              </a:rPr>
              <a:t>¿</a:t>
            </a:r>
            <a:r>
              <a:rPr lang="en-US" altLang="en-US" sz="3200" dirty="0" err="1">
                <a:latin typeface="Verdana" panose="020B0604030504040204" pitchFamily="34" charset="0"/>
              </a:rPr>
              <a:t>Porqué</a:t>
            </a:r>
            <a:r>
              <a:rPr lang="en-US" altLang="en-US" sz="3200" dirty="0">
                <a:latin typeface="Verdana" panose="020B0604030504040204" pitchFamily="34" charset="0"/>
              </a:rPr>
              <a:t> </a:t>
            </a:r>
            <a:r>
              <a:rPr lang="en-US" altLang="en-US" sz="3200" dirty="0" err="1">
                <a:latin typeface="Verdana" panose="020B0604030504040204" pitchFamily="34" charset="0"/>
              </a:rPr>
              <a:t>necesitamos</a:t>
            </a:r>
            <a:r>
              <a:rPr lang="en-US" altLang="en-US" sz="3200" dirty="0">
                <a:latin typeface="Verdana" panose="020B0604030504040204" pitchFamily="34" charset="0"/>
              </a:rPr>
              <a:t> </a:t>
            </a:r>
            <a:r>
              <a:rPr lang="en-US" altLang="en-US" sz="3200" dirty="0" err="1">
                <a:latin typeface="Verdana" panose="020B0604030504040204" pitchFamily="34" charset="0"/>
              </a:rPr>
              <a:t>restaurar</a:t>
            </a:r>
            <a:r>
              <a:rPr lang="en-US" altLang="en-US" sz="3200" dirty="0">
                <a:latin typeface="Verdana" panose="020B0604030504040204" pitchFamily="34" charset="0"/>
              </a:rPr>
              <a:t> y </a:t>
            </a:r>
            <a:r>
              <a:rPr lang="en-US" altLang="en-US" sz="3200" dirty="0" err="1">
                <a:latin typeface="Verdana" panose="020B0604030504040204" pitchFamily="34" charset="0"/>
              </a:rPr>
              <a:t>ofrecer</a:t>
            </a:r>
            <a:r>
              <a:rPr lang="en-US" altLang="en-US" sz="3200" dirty="0">
                <a:latin typeface="Verdana" panose="020B0604030504040204" pitchFamily="34" charset="0"/>
              </a:rPr>
              <a:t> </a:t>
            </a:r>
            <a:r>
              <a:rPr lang="en-US" altLang="en-US" sz="3200" dirty="0" err="1">
                <a:latin typeface="Verdana" panose="020B0604030504040204" pitchFamily="34" charset="0"/>
              </a:rPr>
              <a:t>hábitats</a:t>
            </a:r>
            <a:r>
              <a:rPr lang="en-US" altLang="en-US" sz="3200" dirty="0">
                <a:latin typeface="Verdana" panose="020B0604030504040204" pitchFamily="34" charset="0"/>
              </a:rPr>
              <a:t> </a:t>
            </a:r>
            <a:r>
              <a:rPr lang="en-US" altLang="en-US" sz="3200" dirty="0" err="1">
                <a:latin typeface="Verdana" panose="020B0604030504040204" pitchFamily="34" charset="0"/>
              </a:rPr>
              <a:t>en</a:t>
            </a:r>
            <a:r>
              <a:rPr lang="en-US" altLang="en-US" sz="3200" dirty="0">
                <a:latin typeface="Verdana" panose="020B0604030504040204" pitchFamily="34" charset="0"/>
              </a:rPr>
              <a:t> el patio para las </a:t>
            </a:r>
            <a:r>
              <a:rPr lang="en-US" altLang="en-US" sz="3200" dirty="0" err="1">
                <a:latin typeface="Verdana" panose="020B0604030504040204" pitchFamily="34" charset="0"/>
              </a:rPr>
              <a:t>aves</a:t>
            </a:r>
            <a:r>
              <a:rPr lang="en-US" altLang="en-US" sz="3200" dirty="0">
                <a:latin typeface="Verdana" panose="020B0604030504040204" pitchFamily="34" charset="0"/>
              </a:rPr>
              <a:t>?</a:t>
            </a:r>
          </a:p>
        </p:txBody>
      </p:sp>
    </p:spTree>
    <p:extLst>
      <p:ext uri="{BB962C8B-B14F-4D97-AF65-F5344CB8AC3E}">
        <p14:creationId xmlns:p14="http://schemas.microsoft.com/office/powerpoint/2010/main" val="332347520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792163" y="1828800"/>
            <a:ext cx="7920037" cy="405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339725" indent="-339725">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1pPr>
            <a:lvl2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2pPr>
            <a:lvl3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3pPr>
            <a:lvl4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4pPr>
            <a:lvl5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5pPr>
            <a:lvl6pPr marL="25146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6pPr>
            <a:lvl7pPr marL="29718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7pPr>
            <a:lvl8pPr marL="34290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8pPr>
            <a:lvl9pPr marL="38862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9pPr>
          </a:lstStyle>
          <a:p>
            <a:pPr hangingPunct="1">
              <a:lnSpc>
                <a:spcPct val="100000"/>
              </a:lnSpc>
              <a:spcBef>
                <a:spcPts val="488"/>
              </a:spcBef>
              <a:spcAft>
                <a:spcPts val="600"/>
              </a:spcAft>
              <a:buClr>
                <a:srgbClr val="C8C8B1"/>
              </a:buClr>
              <a:buFont typeface="Wingdings 2" panose="05020102010507070707" pitchFamily="18" charset="2"/>
              <a:buChar char=""/>
            </a:pPr>
            <a:r>
              <a:rPr lang="en-US" altLang="en-US" sz="2400" dirty="0" err="1">
                <a:solidFill>
                  <a:srgbClr val="FFFFFF"/>
                </a:solidFill>
                <a:latin typeface="Verdana" panose="020B0604030504040204" pitchFamily="34" charset="0"/>
              </a:rPr>
              <a:t>Están</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adaptadas</a:t>
            </a:r>
            <a:r>
              <a:rPr lang="en-US" altLang="en-US" sz="2400" dirty="0">
                <a:solidFill>
                  <a:srgbClr val="FFFFFF"/>
                </a:solidFill>
                <a:latin typeface="Verdana" panose="020B0604030504040204" pitchFamily="34" charset="0"/>
              </a:rPr>
              <a:t> a la </a:t>
            </a:r>
            <a:r>
              <a:rPr lang="en-US" altLang="en-US" sz="2400" dirty="0" err="1">
                <a:solidFill>
                  <a:srgbClr val="FFFFFF"/>
                </a:solidFill>
                <a:latin typeface="Verdana" panose="020B0604030504040204" pitchFamily="34" charset="0"/>
              </a:rPr>
              <a:t>localidad</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p.ej</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clima</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condiciones</a:t>
            </a:r>
            <a:r>
              <a:rPr lang="en-US" altLang="en-US" sz="2400" dirty="0">
                <a:solidFill>
                  <a:srgbClr val="FFFFFF"/>
                </a:solidFill>
                <a:latin typeface="Verdana" panose="020B0604030504040204" pitchFamily="34" charset="0"/>
              </a:rPr>
              <a:t> del </a:t>
            </a:r>
            <a:r>
              <a:rPr lang="en-US" altLang="en-US" sz="2400" dirty="0" err="1">
                <a:solidFill>
                  <a:srgbClr val="FFFFFF"/>
                </a:solidFill>
                <a:latin typeface="Verdana" panose="020B0604030504040204" pitchFamily="34" charset="0"/>
              </a:rPr>
              <a:t>suelo</a:t>
            </a:r>
            <a:r>
              <a:rPr lang="en-US" altLang="en-US" sz="2400" dirty="0">
                <a:solidFill>
                  <a:srgbClr val="FFFFFF"/>
                </a:solidFill>
                <a:latin typeface="Verdana" panose="020B0604030504040204" pitchFamily="34" charset="0"/>
              </a:rPr>
              <a:t>, etc.).</a:t>
            </a:r>
          </a:p>
          <a:p>
            <a:pPr hangingPunct="1">
              <a:lnSpc>
                <a:spcPct val="100000"/>
              </a:lnSpc>
              <a:spcBef>
                <a:spcPts val="488"/>
              </a:spcBef>
              <a:spcAft>
                <a:spcPts val="600"/>
              </a:spcAft>
              <a:buClr>
                <a:srgbClr val="C8C8B1"/>
              </a:buClr>
              <a:buFont typeface="Wingdings 2" panose="05020102010507070707" pitchFamily="18" charset="2"/>
              <a:buChar char=""/>
            </a:pPr>
            <a:r>
              <a:rPr lang="en-US" altLang="en-US" sz="2400" dirty="0">
                <a:solidFill>
                  <a:srgbClr val="FFFFFF"/>
                </a:solidFill>
                <a:latin typeface="Verdana" panose="020B0604030504040204" pitchFamily="34" charset="0"/>
              </a:rPr>
              <a:t>Los </a:t>
            </a:r>
            <a:r>
              <a:rPr lang="en-US" altLang="en-US" sz="2400" dirty="0" err="1">
                <a:solidFill>
                  <a:srgbClr val="FFFFFF"/>
                </a:solidFill>
                <a:latin typeface="Verdana" panose="020B0604030504040204" pitchFamily="34" charset="0"/>
              </a:rPr>
              <a:t>árboles</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nativos</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atraen</a:t>
            </a:r>
            <a:r>
              <a:rPr lang="en-US" altLang="en-US" sz="2400" dirty="0">
                <a:solidFill>
                  <a:srgbClr val="FFFFFF"/>
                </a:solidFill>
                <a:latin typeface="Verdana" panose="020B0604030504040204" pitchFamily="34" charset="0"/>
              </a:rPr>
              <a:t> a </a:t>
            </a:r>
            <a:r>
              <a:rPr lang="en-US" altLang="en-US" sz="2400" dirty="0" err="1">
                <a:solidFill>
                  <a:srgbClr val="FFFFFF"/>
                </a:solidFill>
                <a:latin typeface="Verdana" panose="020B0604030504040204" pitchFamily="34" charset="0"/>
              </a:rPr>
              <a:t>insectos</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nativos</a:t>
            </a:r>
            <a:r>
              <a:rPr lang="en-US" altLang="en-US" sz="2400" dirty="0">
                <a:solidFill>
                  <a:srgbClr val="FFFFFF"/>
                </a:solidFill>
                <a:latin typeface="Verdana" panose="020B0604030504040204" pitchFamily="34" charset="0"/>
              </a:rPr>
              <a:t>, los </a:t>
            </a:r>
            <a:r>
              <a:rPr lang="en-US" altLang="en-US" sz="2400" dirty="0" err="1">
                <a:solidFill>
                  <a:srgbClr val="FFFFFF"/>
                </a:solidFill>
                <a:latin typeface="Verdana" panose="020B0604030504040204" pitchFamily="34" charset="0"/>
              </a:rPr>
              <a:t>cuales</a:t>
            </a:r>
            <a:r>
              <a:rPr lang="en-US" altLang="en-US" sz="2400" dirty="0">
                <a:solidFill>
                  <a:srgbClr val="FFFFFF"/>
                </a:solidFill>
                <a:latin typeface="Verdana" panose="020B0604030504040204" pitchFamily="34" charset="0"/>
              </a:rPr>
              <a:t> son </a:t>
            </a:r>
            <a:r>
              <a:rPr lang="en-US" altLang="en-US" sz="2400" dirty="0" err="1">
                <a:solidFill>
                  <a:srgbClr val="FFFFFF"/>
                </a:solidFill>
                <a:latin typeface="Verdana" panose="020B0604030504040204" pitchFamily="34" charset="0"/>
              </a:rPr>
              <a:t>consumidos</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por</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las</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aves</a:t>
            </a:r>
            <a:r>
              <a:rPr lang="en-US" altLang="en-US" sz="2400" dirty="0">
                <a:solidFill>
                  <a:srgbClr val="FFFFFF"/>
                </a:solidFill>
                <a:latin typeface="Verdana" panose="020B0604030504040204" pitchFamily="34" charset="0"/>
              </a:rPr>
              <a:t>. </a:t>
            </a:r>
          </a:p>
          <a:p>
            <a:pPr hangingPunct="1">
              <a:lnSpc>
                <a:spcPct val="100000"/>
              </a:lnSpc>
              <a:spcBef>
                <a:spcPts val="488"/>
              </a:spcBef>
              <a:spcAft>
                <a:spcPts val="600"/>
              </a:spcAft>
              <a:buClr>
                <a:srgbClr val="C8C8B1"/>
              </a:buClr>
              <a:buFont typeface="Wingdings 2" panose="05020102010507070707" pitchFamily="18" charset="2"/>
              <a:buChar char=""/>
            </a:pPr>
            <a:r>
              <a:rPr lang="en-US" altLang="en-US" sz="2400" dirty="0" err="1">
                <a:solidFill>
                  <a:srgbClr val="FFFFFF"/>
                </a:solidFill>
                <a:latin typeface="Verdana" panose="020B0604030504040204" pitchFamily="34" charset="0"/>
              </a:rPr>
              <a:t>Muchas</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plantas</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nativas</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tienen</a:t>
            </a:r>
            <a:r>
              <a:rPr lang="en-US" altLang="en-US" sz="2400" dirty="0">
                <a:solidFill>
                  <a:srgbClr val="FFFFFF"/>
                </a:solidFill>
                <a:latin typeface="Verdana" panose="020B0604030504040204" pitchFamily="34" charset="0"/>
              </a:rPr>
              <a:t> un valor cultural </a:t>
            </a:r>
            <a:r>
              <a:rPr lang="en-US" altLang="en-US" sz="2400" dirty="0" err="1">
                <a:solidFill>
                  <a:srgbClr val="FFFFFF"/>
                </a:solidFill>
                <a:latin typeface="Verdana" panose="020B0604030504040204" pitchFamily="34" charset="0"/>
              </a:rPr>
              <a:t>para</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usos</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medicinales</a:t>
            </a:r>
            <a:r>
              <a:rPr lang="en-US" altLang="en-US" sz="2400" dirty="0">
                <a:solidFill>
                  <a:srgbClr val="FFFFFF"/>
                </a:solidFill>
                <a:latin typeface="Verdana" panose="020B0604030504040204" pitchFamily="34" charset="0"/>
              </a:rPr>
              <a:t> e </a:t>
            </a:r>
            <a:r>
              <a:rPr lang="en-US" altLang="en-US" sz="2400" dirty="0" err="1">
                <a:solidFill>
                  <a:srgbClr val="FFFFFF"/>
                </a:solidFill>
                <a:latin typeface="Verdana" panose="020B0604030504040204" pitchFamily="34" charset="0"/>
              </a:rPr>
              <a:t>infusiones</a:t>
            </a:r>
            <a:r>
              <a:rPr lang="en-US" altLang="en-US" sz="2400" dirty="0">
                <a:solidFill>
                  <a:srgbClr val="FFFFFF"/>
                </a:solidFill>
                <a:latin typeface="Verdana" panose="020B0604030504040204" pitchFamily="34" charset="0"/>
              </a:rPr>
              <a:t>.</a:t>
            </a:r>
          </a:p>
          <a:p>
            <a:pPr hangingPunct="1">
              <a:lnSpc>
                <a:spcPct val="100000"/>
              </a:lnSpc>
              <a:spcBef>
                <a:spcPts val="488"/>
              </a:spcBef>
              <a:spcAft>
                <a:spcPts val="600"/>
              </a:spcAft>
              <a:buClr>
                <a:srgbClr val="C8C8B1"/>
              </a:buClr>
              <a:buFont typeface="Wingdings 2" panose="05020102010507070707" pitchFamily="18" charset="2"/>
              <a:buChar char=""/>
            </a:pPr>
            <a:r>
              <a:rPr lang="en-US" altLang="en-US" sz="2400" dirty="0" err="1">
                <a:solidFill>
                  <a:srgbClr val="FFFFFF"/>
                </a:solidFill>
                <a:latin typeface="Verdana" panose="020B0604030504040204" pitchFamily="34" charset="0"/>
              </a:rPr>
              <a:t>Preservar</a:t>
            </a:r>
            <a:r>
              <a:rPr lang="en-US" altLang="en-US" sz="2400" dirty="0">
                <a:solidFill>
                  <a:srgbClr val="FFFFFF"/>
                </a:solidFill>
                <a:latin typeface="Verdana" panose="020B0604030504040204" pitchFamily="34" charset="0"/>
              </a:rPr>
              <a:t> a </a:t>
            </a:r>
            <a:r>
              <a:rPr lang="en-US" altLang="en-US" sz="2400" dirty="0" err="1">
                <a:solidFill>
                  <a:srgbClr val="FFFFFF"/>
                </a:solidFill>
                <a:latin typeface="Verdana" panose="020B0604030504040204" pitchFamily="34" charset="0"/>
              </a:rPr>
              <a:t>las</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plantas</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nativas</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ayuda</a:t>
            </a:r>
            <a:r>
              <a:rPr lang="en-US" altLang="en-US" sz="2400" dirty="0">
                <a:solidFill>
                  <a:srgbClr val="FFFFFF"/>
                </a:solidFill>
                <a:latin typeface="Verdana" panose="020B0604030504040204" pitchFamily="34" charset="0"/>
              </a:rPr>
              <a:t> a </a:t>
            </a:r>
            <a:r>
              <a:rPr lang="en-US" altLang="en-US" sz="2400" dirty="0" err="1">
                <a:solidFill>
                  <a:srgbClr val="FFFFFF"/>
                </a:solidFill>
                <a:latin typeface="Verdana" panose="020B0604030504040204" pitchFamily="34" charset="0"/>
              </a:rPr>
              <a:t>preservar</a:t>
            </a:r>
            <a:r>
              <a:rPr lang="en-US" altLang="en-US" sz="2400" dirty="0">
                <a:solidFill>
                  <a:srgbClr val="FFFFFF"/>
                </a:solidFill>
                <a:latin typeface="Verdana" panose="020B0604030504040204" pitchFamily="34" charset="0"/>
              </a:rPr>
              <a:t> la </a:t>
            </a:r>
            <a:r>
              <a:rPr lang="en-US" altLang="en-US" sz="2400" dirty="0" err="1">
                <a:solidFill>
                  <a:srgbClr val="FFFFFF"/>
                </a:solidFill>
                <a:latin typeface="Verdana" panose="020B0604030504040204" pitchFamily="34" charset="0"/>
              </a:rPr>
              <a:t>cultura</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caribeña</a:t>
            </a:r>
            <a:r>
              <a:rPr lang="en-US" altLang="en-US" sz="2400" dirty="0">
                <a:solidFill>
                  <a:srgbClr val="FFFFFF"/>
                </a:solidFill>
                <a:latin typeface="Verdana" panose="020B0604030504040204" pitchFamily="34" charset="0"/>
              </a:rPr>
              <a:t>.</a:t>
            </a:r>
          </a:p>
        </p:txBody>
      </p:sp>
      <p:sp>
        <p:nvSpPr>
          <p:cNvPr id="7" name="Rectangle 1"/>
          <p:cNvSpPr>
            <a:spLocks noGrp="1" noChangeArrowheads="1"/>
          </p:cNvSpPr>
          <p:nvPr>
            <p:ph type="title" idx="4294967295"/>
          </p:nvPr>
        </p:nvSpPr>
        <p:spPr>
          <a:xfrm>
            <a:off x="1009650" y="676275"/>
            <a:ext cx="7124700" cy="923925"/>
          </a:xfrm>
          <a:ln/>
        </p:spPr>
        <p:txBody>
          <a:bodyPr/>
          <a:lstStyle/>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200" dirty="0">
                <a:solidFill>
                  <a:srgbClr val="000000"/>
                </a:solidFill>
              </a:rPr>
              <a:t>¿</a:t>
            </a:r>
            <a:r>
              <a:rPr lang="en-US" altLang="en-US" sz="3200" dirty="0" err="1">
                <a:solidFill>
                  <a:srgbClr val="000000"/>
                </a:solidFill>
              </a:rPr>
              <a:t>Porqué</a:t>
            </a:r>
            <a:r>
              <a:rPr lang="en-US" altLang="en-US" sz="3200" dirty="0">
                <a:solidFill>
                  <a:srgbClr val="000000"/>
                </a:solidFill>
              </a:rPr>
              <a:t> </a:t>
            </a:r>
            <a:r>
              <a:rPr lang="en-US" altLang="en-US" sz="3200" dirty="0" err="1">
                <a:solidFill>
                  <a:srgbClr val="000000"/>
                </a:solidFill>
              </a:rPr>
              <a:t>es</a:t>
            </a:r>
            <a:r>
              <a:rPr lang="en-US" altLang="en-US" sz="3200" dirty="0">
                <a:solidFill>
                  <a:srgbClr val="000000"/>
                </a:solidFill>
              </a:rPr>
              <a:t> </a:t>
            </a:r>
            <a:r>
              <a:rPr lang="en-US" altLang="en-US" sz="3200" dirty="0" err="1">
                <a:solidFill>
                  <a:srgbClr val="000000"/>
                </a:solidFill>
              </a:rPr>
              <a:t>importante</a:t>
            </a:r>
            <a:r>
              <a:rPr lang="en-US" altLang="en-US" sz="3200" dirty="0">
                <a:solidFill>
                  <a:srgbClr val="000000"/>
                </a:solidFill>
              </a:rPr>
              <a:t> </a:t>
            </a:r>
            <a:r>
              <a:rPr lang="en-US" altLang="en-US" sz="3200" dirty="0" err="1">
                <a:solidFill>
                  <a:srgbClr val="000000"/>
                </a:solidFill>
              </a:rPr>
              <a:t>usar</a:t>
            </a:r>
            <a:r>
              <a:rPr lang="en-US" altLang="en-US" sz="3200" dirty="0">
                <a:solidFill>
                  <a:srgbClr val="000000"/>
                </a:solidFill>
              </a:rPr>
              <a:t> </a:t>
            </a:r>
            <a:r>
              <a:rPr lang="en-US" altLang="en-US" sz="3200" dirty="0" err="1">
                <a:solidFill>
                  <a:srgbClr val="000000"/>
                </a:solidFill>
              </a:rPr>
              <a:t>plantas</a:t>
            </a:r>
            <a:r>
              <a:rPr lang="en-US" altLang="en-US" sz="3200" dirty="0">
                <a:solidFill>
                  <a:srgbClr val="000000"/>
                </a:solidFill>
              </a:rPr>
              <a:t> </a:t>
            </a:r>
            <a:r>
              <a:rPr lang="en-US" altLang="en-US" sz="3200" dirty="0" err="1">
                <a:solidFill>
                  <a:srgbClr val="000000"/>
                </a:solidFill>
              </a:rPr>
              <a:t>nativas</a:t>
            </a:r>
            <a:r>
              <a:rPr lang="en-US" altLang="en-US" sz="3200" dirty="0">
                <a:solidFill>
                  <a:srgbClr val="000000"/>
                </a:solidFill>
              </a:rPr>
              <a:t>?</a:t>
            </a:r>
          </a:p>
        </p:txBody>
      </p:sp>
    </p:spTree>
    <p:extLst>
      <p:ext uri="{BB962C8B-B14F-4D97-AF65-F5344CB8AC3E}">
        <p14:creationId xmlns:p14="http://schemas.microsoft.com/office/powerpoint/2010/main" val="391314388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832600" y="4724400"/>
            <a:ext cx="2311400" cy="2133600"/>
          </a:xfrm>
          <a:prstGeom prst="rect">
            <a:avLst/>
          </a:prstGeom>
        </p:spPr>
      </p:pic>
      <p:sp>
        <p:nvSpPr>
          <p:cNvPr id="7" name="TextBox 6"/>
          <p:cNvSpPr txBox="1"/>
          <p:nvPr/>
        </p:nvSpPr>
        <p:spPr>
          <a:xfrm>
            <a:off x="5486400" y="5791200"/>
            <a:ext cx="1524000" cy="369332"/>
          </a:xfrm>
          <a:prstGeom prst="rect">
            <a:avLst/>
          </a:prstGeom>
          <a:noFill/>
        </p:spPr>
        <p:txBody>
          <a:bodyPr wrap="square" rtlCol="0">
            <a:spAutoFit/>
          </a:bodyPr>
          <a:lstStyle/>
          <a:p>
            <a:r>
              <a:rPr lang="en-US" i="1" dirty="0" smtClean="0"/>
              <a:t>Aloe </a:t>
            </a:r>
            <a:r>
              <a:rPr lang="en-US" i="1" dirty="0" err="1" smtClean="0"/>
              <a:t>vera</a:t>
            </a:r>
            <a:endParaRPr lang="en-US" dirty="0"/>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700" y="5245352"/>
            <a:ext cx="1905000" cy="1612648"/>
          </a:xfrm>
          <a:prstGeom prst="rect">
            <a:avLst/>
          </a:prstGeom>
        </p:spPr>
      </p:pic>
      <p:sp>
        <p:nvSpPr>
          <p:cNvPr id="9" name="TextBox 8"/>
          <p:cNvSpPr txBox="1"/>
          <p:nvPr/>
        </p:nvSpPr>
        <p:spPr>
          <a:xfrm>
            <a:off x="1981200" y="5638800"/>
            <a:ext cx="2362200" cy="646331"/>
          </a:xfrm>
          <a:prstGeom prst="rect">
            <a:avLst/>
          </a:prstGeom>
          <a:noFill/>
        </p:spPr>
        <p:txBody>
          <a:bodyPr wrap="square" rtlCol="0">
            <a:spAutoFit/>
          </a:bodyPr>
          <a:lstStyle/>
          <a:p>
            <a:r>
              <a:rPr lang="en-US" i="1" dirty="0" err="1" smtClean="0"/>
              <a:t>Russelia</a:t>
            </a:r>
            <a:r>
              <a:rPr lang="en-US" i="1" dirty="0" smtClean="0"/>
              <a:t> </a:t>
            </a:r>
            <a:r>
              <a:rPr lang="en-US" i="1" dirty="0" err="1" smtClean="0"/>
              <a:t>equisetiformis</a:t>
            </a:r>
            <a:endParaRPr lang="en-US" dirty="0"/>
          </a:p>
        </p:txBody>
      </p:sp>
      <p:sp>
        <p:nvSpPr>
          <p:cNvPr id="10" name="Text Box 3"/>
          <p:cNvSpPr txBox="1">
            <a:spLocks noChangeArrowheads="1"/>
          </p:cNvSpPr>
          <p:nvPr/>
        </p:nvSpPr>
        <p:spPr bwMode="auto">
          <a:xfrm>
            <a:off x="457200" y="901700"/>
            <a:ext cx="8183563" cy="405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339725" indent="-339725">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1pPr>
            <a:lvl2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2pPr>
            <a:lvl3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3pPr>
            <a:lvl4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4pPr>
            <a:lvl5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5pPr>
            <a:lvl6pPr marL="25146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6pPr>
            <a:lvl7pPr marL="29718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7pPr>
            <a:lvl8pPr marL="34290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8pPr>
            <a:lvl9pPr marL="38862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9pPr>
          </a:lstStyle>
          <a:p>
            <a:pPr hangingPunct="1">
              <a:lnSpc>
                <a:spcPct val="100000"/>
              </a:lnSpc>
              <a:spcBef>
                <a:spcPts val="488"/>
              </a:spcBef>
              <a:spcAft>
                <a:spcPts val="600"/>
              </a:spcAft>
              <a:buClr>
                <a:srgbClr val="C8C8B1"/>
              </a:buClr>
              <a:buFont typeface="Wingdings 2" panose="05020102010507070707" pitchFamily="18" charset="2"/>
              <a:buChar char=""/>
            </a:pPr>
            <a:r>
              <a:rPr lang="en-US" altLang="en-US" sz="2400" dirty="0">
                <a:solidFill>
                  <a:srgbClr val="FFFFFF"/>
                </a:solidFill>
                <a:latin typeface="Verdana" panose="020B0604030504040204" pitchFamily="34" charset="0"/>
              </a:rPr>
              <a:t>Tome </a:t>
            </a:r>
            <a:r>
              <a:rPr lang="en-US" altLang="en-US" sz="2400" dirty="0" err="1">
                <a:solidFill>
                  <a:srgbClr val="FFFFFF"/>
                </a:solidFill>
                <a:latin typeface="Verdana" panose="020B0604030504040204" pitchFamily="34" charset="0"/>
              </a:rPr>
              <a:t>precauciones</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algunas</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plantas</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exóticas</a:t>
            </a:r>
            <a:r>
              <a:rPr lang="en-US" altLang="en-US" sz="2400" dirty="0">
                <a:solidFill>
                  <a:srgbClr val="FFFFFF"/>
                </a:solidFill>
                <a:latin typeface="Verdana" panose="020B0604030504040204" pitchFamily="34" charset="0"/>
              </a:rPr>
              <a:t> son </a:t>
            </a:r>
            <a:r>
              <a:rPr lang="en-US" altLang="en-US" sz="2400" dirty="0" err="1">
                <a:solidFill>
                  <a:srgbClr val="FF0000"/>
                </a:solidFill>
                <a:latin typeface="Verdana" panose="020B0604030504040204" pitchFamily="34" charset="0"/>
              </a:rPr>
              <a:t>invasoras</a:t>
            </a:r>
            <a:r>
              <a:rPr lang="en-US" altLang="en-US" sz="2400" dirty="0">
                <a:solidFill>
                  <a:srgbClr val="FFFFFF"/>
                </a:solidFill>
                <a:latin typeface="Verdana" panose="020B0604030504040204" pitchFamily="34" charset="0"/>
              </a:rPr>
              <a:t>, lo </a:t>
            </a:r>
            <a:r>
              <a:rPr lang="en-US" altLang="en-US" sz="2400" dirty="0" err="1">
                <a:solidFill>
                  <a:srgbClr val="FFFFFF"/>
                </a:solidFill>
                <a:latin typeface="Verdana" panose="020B0604030504040204" pitchFamily="34" charset="0"/>
              </a:rPr>
              <a:t>que</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significa</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que</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pueden</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ocupar</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hábitats</a:t>
            </a:r>
            <a:r>
              <a:rPr lang="en-US" altLang="en-US" sz="2400" dirty="0">
                <a:solidFill>
                  <a:srgbClr val="FFFFFF"/>
                </a:solidFill>
                <a:latin typeface="Verdana" panose="020B0604030504040204" pitchFamily="34" charset="0"/>
              </a:rPr>
              <a:t> y </a:t>
            </a:r>
            <a:r>
              <a:rPr lang="en-US" altLang="en-US" sz="2400" dirty="0" err="1">
                <a:solidFill>
                  <a:srgbClr val="FFFFFF"/>
                </a:solidFill>
                <a:latin typeface="Verdana" panose="020B0604030504040204" pitchFamily="34" charset="0"/>
              </a:rPr>
              <a:t>desbancar</a:t>
            </a:r>
            <a:r>
              <a:rPr lang="en-US" altLang="en-US" sz="2400" dirty="0">
                <a:solidFill>
                  <a:srgbClr val="FFFFFF"/>
                </a:solidFill>
                <a:latin typeface="Verdana" panose="020B0604030504040204" pitchFamily="34" charset="0"/>
              </a:rPr>
              <a:t>/</a:t>
            </a:r>
            <a:r>
              <a:rPr lang="en-US" altLang="en-US" sz="2400" dirty="0" err="1">
                <a:solidFill>
                  <a:srgbClr val="FFFFFF"/>
                </a:solidFill>
                <a:latin typeface="Verdana" panose="020B0604030504040204" pitchFamily="34" charset="0"/>
              </a:rPr>
              <a:t>desplazar</a:t>
            </a:r>
            <a:r>
              <a:rPr lang="en-US" altLang="en-US" sz="2400" dirty="0">
                <a:solidFill>
                  <a:srgbClr val="FFFFFF"/>
                </a:solidFill>
                <a:latin typeface="Verdana" panose="020B0604030504040204" pitchFamily="34" charset="0"/>
              </a:rPr>
              <a:t> a </a:t>
            </a:r>
            <a:r>
              <a:rPr lang="en-US" altLang="en-US" sz="2400" dirty="0" err="1">
                <a:solidFill>
                  <a:srgbClr val="FFFFFF"/>
                </a:solidFill>
                <a:latin typeface="Verdana" panose="020B0604030504040204" pitchFamily="34" charset="0"/>
              </a:rPr>
              <a:t>plantas</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nativas</a:t>
            </a:r>
            <a:r>
              <a:rPr lang="en-US" altLang="en-US" sz="2400" dirty="0">
                <a:solidFill>
                  <a:srgbClr val="FFFFFF"/>
                </a:solidFill>
                <a:latin typeface="Verdana" panose="020B0604030504040204" pitchFamily="34" charset="0"/>
              </a:rPr>
              <a:t>.</a:t>
            </a:r>
          </a:p>
          <a:p>
            <a:pPr hangingPunct="1">
              <a:lnSpc>
                <a:spcPct val="100000"/>
              </a:lnSpc>
              <a:spcBef>
                <a:spcPts val="488"/>
              </a:spcBef>
              <a:spcAft>
                <a:spcPts val="600"/>
              </a:spcAft>
              <a:buClr>
                <a:srgbClr val="C8C8B1"/>
              </a:buClr>
              <a:buFont typeface="Wingdings 2" panose="05020102010507070707" pitchFamily="18" charset="2"/>
              <a:buChar char=""/>
            </a:pPr>
            <a:r>
              <a:rPr lang="en-US" altLang="en-US" sz="2400" dirty="0">
                <a:solidFill>
                  <a:srgbClr val="FFFFFF"/>
                </a:solidFill>
                <a:latin typeface="Verdana" panose="020B0604030504040204" pitchFamily="34" charset="0"/>
              </a:rPr>
              <a:t>Las </a:t>
            </a:r>
            <a:r>
              <a:rPr lang="en-US" altLang="en-US" sz="2400" dirty="0" err="1">
                <a:solidFill>
                  <a:srgbClr val="FFFFFF"/>
                </a:solidFill>
                <a:latin typeface="Verdana" panose="020B0604030504040204" pitchFamily="34" charset="0"/>
              </a:rPr>
              <a:t>plantas</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exóticas</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pueden</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escapar</a:t>
            </a:r>
            <a:r>
              <a:rPr lang="en-US" altLang="en-US" sz="2400" dirty="0">
                <a:solidFill>
                  <a:srgbClr val="FFFFFF"/>
                </a:solidFill>
                <a:latin typeface="Verdana" panose="020B0604030504040204" pitchFamily="34" charset="0"/>
              </a:rPr>
              <a:t> de </a:t>
            </a:r>
            <a:r>
              <a:rPr lang="en-US" altLang="en-US" sz="2400" dirty="0" err="1">
                <a:solidFill>
                  <a:srgbClr val="FFFFFF"/>
                </a:solidFill>
                <a:latin typeface="Verdana" panose="020B0604030504040204" pitchFamily="34" charset="0"/>
              </a:rPr>
              <a:t>su</a:t>
            </a:r>
            <a:r>
              <a:rPr lang="en-US" altLang="en-US" sz="2400" dirty="0">
                <a:solidFill>
                  <a:srgbClr val="FFFFFF"/>
                </a:solidFill>
                <a:latin typeface="Verdana" panose="020B0604030504040204" pitchFamily="34" charset="0"/>
              </a:rPr>
              <a:t> patio o </a:t>
            </a:r>
            <a:r>
              <a:rPr lang="en-US" altLang="en-US" sz="2400" dirty="0" err="1">
                <a:solidFill>
                  <a:srgbClr val="FFFFFF"/>
                </a:solidFill>
                <a:latin typeface="Verdana" panose="020B0604030504040204" pitchFamily="34" charset="0"/>
              </a:rPr>
              <a:t>jardín</a:t>
            </a:r>
            <a:r>
              <a:rPr lang="en-US" altLang="en-US" sz="2400" dirty="0">
                <a:solidFill>
                  <a:srgbClr val="FFFFFF"/>
                </a:solidFill>
                <a:latin typeface="Verdana" panose="020B0604030504040204" pitchFamily="34" charset="0"/>
              </a:rPr>
              <a:t> y </a:t>
            </a:r>
            <a:r>
              <a:rPr lang="en-US" altLang="en-US" sz="2400" dirty="0" err="1">
                <a:solidFill>
                  <a:srgbClr val="FFFFFF"/>
                </a:solidFill>
                <a:latin typeface="Verdana" panose="020B0604030504040204" pitchFamily="34" charset="0"/>
              </a:rPr>
              <a:t>ocupar</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otras</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áreas</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p.ej</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Pimentero</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brasileño</a:t>
            </a:r>
            <a:r>
              <a:rPr lang="en-US" altLang="en-US" sz="2400" dirty="0">
                <a:solidFill>
                  <a:srgbClr val="FFFFFF"/>
                </a:solidFill>
                <a:latin typeface="Verdana" panose="020B0604030504040204" pitchFamily="34" charset="0"/>
              </a:rPr>
              <a:t>, </a:t>
            </a:r>
            <a:r>
              <a:rPr lang="en-US" altLang="en-US" sz="2400" i="1" dirty="0" err="1">
                <a:solidFill>
                  <a:srgbClr val="FFFFFF"/>
                </a:solidFill>
                <a:latin typeface="Verdana" panose="020B0604030504040204" pitchFamily="34" charset="0"/>
              </a:rPr>
              <a:t>Schinus</a:t>
            </a:r>
            <a:r>
              <a:rPr lang="en-US" altLang="en-US" sz="2400" i="1" dirty="0">
                <a:solidFill>
                  <a:srgbClr val="FFFFFF"/>
                </a:solidFill>
                <a:latin typeface="Verdana" panose="020B0604030504040204" pitchFamily="34" charset="0"/>
              </a:rPr>
              <a:t> </a:t>
            </a:r>
            <a:r>
              <a:rPr lang="en-US" altLang="en-US" sz="2400" i="1" dirty="0" err="1">
                <a:solidFill>
                  <a:srgbClr val="FFFFFF"/>
                </a:solidFill>
                <a:latin typeface="Verdana" panose="020B0604030504040204" pitchFamily="34" charset="0"/>
              </a:rPr>
              <a:t>terebinthifolius</a:t>
            </a:r>
            <a:r>
              <a:rPr lang="en-US" altLang="en-US" sz="2400" dirty="0">
                <a:solidFill>
                  <a:srgbClr val="FFFFFF"/>
                </a:solidFill>
                <a:latin typeface="Verdana" panose="020B0604030504040204" pitchFamily="34" charset="0"/>
              </a:rPr>
              <a:t>).</a:t>
            </a:r>
          </a:p>
          <a:p>
            <a:pPr hangingPunct="1">
              <a:lnSpc>
                <a:spcPct val="100000"/>
              </a:lnSpc>
              <a:spcBef>
                <a:spcPts val="488"/>
              </a:spcBef>
              <a:spcAft>
                <a:spcPts val="600"/>
              </a:spcAft>
              <a:buClr>
                <a:srgbClr val="C8C8B1"/>
              </a:buClr>
              <a:buFont typeface="Wingdings 2" panose="05020102010507070707" pitchFamily="18" charset="2"/>
              <a:buChar char=""/>
            </a:pPr>
            <a:r>
              <a:rPr lang="en-US" altLang="en-US" sz="2400" dirty="0" err="1">
                <a:solidFill>
                  <a:srgbClr val="FFFFFF"/>
                </a:solidFill>
                <a:latin typeface="Verdana" panose="020B0604030504040204" pitchFamily="34" charset="0"/>
              </a:rPr>
              <a:t>Algunas</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especies</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exóticas</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tienen</a:t>
            </a:r>
            <a:r>
              <a:rPr lang="en-US" altLang="en-US" sz="2400" dirty="0">
                <a:solidFill>
                  <a:srgbClr val="FFFFFF"/>
                </a:solidFill>
                <a:latin typeface="Verdana" panose="020B0604030504040204" pitchFamily="34" charset="0"/>
              </a:rPr>
              <a:t> valor </a:t>
            </a:r>
            <a:r>
              <a:rPr lang="en-US" altLang="en-US" sz="2400" dirty="0" err="1">
                <a:solidFill>
                  <a:srgbClr val="FFFFFF"/>
                </a:solidFill>
                <a:latin typeface="Verdana" panose="020B0604030504040204" pitchFamily="34" charset="0"/>
              </a:rPr>
              <a:t>para</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las</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aves</a:t>
            </a:r>
            <a:r>
              <a:rPr lang="en-US" altLang="en-US" sz="2400" dirty="0">
                <a:solidFill>
                  <a:srgbClr val="FFFFFF"/>
                </a:solidFill>
                <a:latin typeface="Verdana" panose="020B0604030504040204" pitchFamily="34" charset="0"/>
              </a:rPr>
              <a:t> y </a:t>
            </a:r>
            <a:r>
              <a:rPr lang="en-US" altLang="en-US" sz="2400" dirty="0" err="1">
                <a:solidFill>
                  <a:srgbClr val="FFFFFF"/>
                </a:solidFill>
                <a:latin typeface="Verdana" panose="020B0604030504040204" pitchFamily="34" charset="0"/>
              </a:rPr>
              <a:t>es</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seguro</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plantarlas</a:t>
            </a:r>
            <a:r>
              <a:rPr lang="en-US" altLang="en-US" sz="2400" dirty="0">
                <a:solidFill>
                  <a:srgbClr val="FFFFFF"/>
                </a:solidFill>
                <a:latin typeface="Verdana" panose="020B0604030504040204" pitchFamily="34" charset="0"/>
              </a:rPr>
              <a:t>, sin embargo, ¡</a:t>
            </a:r>
            <a:r>
              <a:rPr lang="en-US" altLang="en-US" sz="2400" dirty="0" err="1">
                <a:solidFill>
                  <a:srgbClr val="FFFFFF"/>
                </a:solidFill>
                <a:latin typeface="Verdana" panose="020B0604030504040204" pitchFamily="34" charset="0"/>
              </a:rPr>
              <a:t>Asegúrese</a:t>
            </a:r>
            <a:r>
              <a:rPr lang="en-US" altLang="en-US" sz="2400" dirty="0">
                <a:solidFill>
                  <a:srgbClr val="FFFFFF"/>
                </a:solidFill>
                <a:latin typeface="Verdana" panose="020B0604030504040204" pitchFamily="34" charset="0"/>
              </a:rPr>
              <a:t> de </a:t>
            </a:r>
            <a:r>
              <a:rPr lang="en-US" altLang="en-US" sz="2400" dirty="0" err="1">
                <a:solidFill>
                  <a:srgbClr val="FFFFFF"/>
                </a:solidFill>
                <a:latin typeface="Verdana" panose="020B0604030504040204" pitchFamily="34" charset="0"/>
              </a:rPr>
              <a:t>que</a:t>
            </a:r>
            <a:r>
              <a:rPr lang="en-US" altLang="en-US" sz="2400" dirty="0">
                <a:solidFill>
                  <a:srgbClr val="FFFFFF"/>
                </a:solidFill>
                <a:latin typeface="Verdana" panose="020B0604030504040204" pitchFamily="34" charset="0"/>
              </a:rPr>
              <a:t> no son </a:t>
            </a:r>
            <a:r>
              <a:rPr lang="en-US" altLang="en-US" sz="2400" dirty="0" err="1">
                <a:solidFill>
                  <a:srgbClr val="FFFFFF"/>
                </a:solidFill>
                <a:latin typeface="Verdana" panose="020B0604030504040204" pitchFamily="34" charset="0"/>
              </a:rPr>
              <a:t>invasoras</a:t>
            </a:r>
            <a:r>
              <a:rPr lang="en-US" altLang="en-US" sz="2400" dirty="0">
                <a:solidFill>
                  <a:srgbClr val="FFFFFF"/>
                </a:solidFill>
                <a:latin typeface="Verdana" panose="020B0604030504040204" pitchFamily="34" charset="0"/>
              </a:rPr>
              <a:t>!</a:t>
            </a:r>
          </a:p>
        </p:txBody>
      </p:sp>
      <p:sp>
        <p:nvSpPr>
          <p:cNvPr id="11" name="Rectangle 1"/>
          <p:cNvSpPr>
            <a:spLocks noGrp="1" noChangeArrowheads="1"/>
          </p:cNvSpPr>
          <p:nvPr>
            <p:ph type="title" idx="4294967295"/>
          </p:nvPr>
        </p:nvSpPr>
        <p:spPr>
          <a:xfrm>
            <a:off x="215900" y="196850"/>
            <a:ext cx="8712200" cy="923925"/>
          </a:xfrm>
          <a:ln/>
        </p:spPr>
        <p:txBody>
          <a:bodyPr/>
          <a:lstStyle/>
          <a:p>
            <a:pP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200" dirty="0">
                <a:solidFill>
                  <a:srgbClr val="000000"/>
                </a:solidFill>
              </a:rPr>
              <a:t>¿</a:t>
            </a:r>
            <a:r>
              <a:rPr lang="en-US" altLang="en-US" sz="3200" dirty="0" err="1">
                <a:solidFill>
                  <a:srgbClr val="000000"/>
                </a:solidFill>
              </a:rPr>
              <a:t>Qué</a:t>
            </a:r>
            <a:r>
              <a:rPr lang="en-US" altLang="en-US" sz="3200" dirty="0">
                <a:solidFill>
                  <a:srgbClr val="000000"/>
                </a:solidFill>
              </a:rPr>
              <a:t> </a:t>
            </a:r>
            <a:r>
              <a:rPr lang="en-US" altLang="en-US" sz="3200" dirty="0" err="1">
                <a:solidFill>
                  <a:srgbClr val="000000"/>
                </a:solidFill>
              </a:rPr>
              <a:t>pasa</a:t>
            </a:r>
            <a:r>
              <a:rPr lang="en-US" altLang="en-US" sz="3200" dirty="0">
                <a:solidFill>
                  <a:srgbClr val="000000"/>
                </a:solidFill>
              </a:rPr>
              <a:t> con la </a:t>
            </a:r>
            <a:r>
              <a:rPr lang="en-US" altLang="en-US" sz="3200" dirty="0" err="1">
                <a:solidFill>
                  <a:srgbClr val="000000"/>
                </a:solidFill>
              </a:rPr>
              <a:t>plantación</a:t>
            </a:r>
            <a:r>
              <a:rPr lang="en-US" altLang="en-US" sz="3200" dirty="0">
                <a:solidFill>
                  <a:srgbClr val="000000"/>
                </a:solidFill>
              </a:rPr>
              <a:t> de </a:t>
            </a:r>
            <a:r>
              <a:rPr lang="en-US" altLang="en-US" sz="3200" dirty="0" err="1">
                <a:solidFill>
                  <a:srgbClr val="000000"/>
                </a:solidFill>
              </a:rPr>
              <a:t>exóticas</a:t>
            </a:r>
            <a:r>
              <a:rPr lang="en-US" altLang="en-US" sz="3200" dirty="0">
                <a:solidFill>
                  <a:srgbClr val="000000"/>
                </a:solidFill>
              </a:rPr>
              <a:t>?</a:t>
            </a:r>
          </a:p>
        </p:txBody>
      </p:sp>
    </p:spTree>
    <p:extLst>
      <p:ext uri="{BB962C8B-B14F-4D97-AF65-F5344CB8AC3E}">
        <p14:creationId xmlns:p14="http://schemas.microsoft.com/office/powerpoint/2010/main" val="209238430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09599" y="1828800"/>
            <a:ext cx="3760519" cy="2895600"/>
          </a:xfrm>
          <a:prstGeom prst="rect">
            <a:avLst/>
          </a:prstGeom>
        </p:spPr>
      </p:pic>
      <p:pic>
        <p:nvPicPr>
          <p:cNvPr id="6" name="Picture 5"/>
          <p:cNvPicPr>
            <a:picLocks noChangeAspect="1"/>
          </p:cNvPicPr>
          <p:nvPr/>
        </p:nvPicPr>
        <p:blipFill>
          <a:blip r:embed="rId4"/>
          <a:stretch>
            <a:fillRect/>
          </a:stretch>
        </p:blipFill>
        <p:spPr>
          <a:xfrm>
            <a:off x="4724400" y="2895600"/>
            <a:ext cx="3733800" cy="3654018"/>
          </a:xfrm>
          <a:prstGeom prst="rect">
            <a:avLst/>
          </a:prstGeom>
        </p:spPr>
      </p:pic>
      <p:sp>
        <p:nvSpPr>
          <p:cNvPr id="7" name="TextBox 6"/>
          <p:cNvSpPr txBox="1"/>
          <p:nvPr/>
        </p:nvSpPr>
        <p:spPr>
          <a:xfrm>
            <a:off x="1295400" y="4800600"/>
            <a:ext cx="2362200" cy="923330"/>
          </a:xfrm>
          <a:prstGeom prst="rect">
            <a:avLst/>
          </a:prstGeom>
          <a:noFill/>
        </p:spPr>
        <p:txBody>
          <a:bodyPr wrap="square" rtlCol="0">
            <a:spAutoFit/>
          </a:bodyPr>
          <a:lstStyle/>
          <a:p>
            <a:r>
              <a:rPr lang="en-US" dirty="0" smtClean="0"/>
              <a:t>Kirtland’s Warbler, </a:t>
            </a:r>
            <a:r>
              <a:rPr lang="en-US" i="1" dirty="0" err="1" smtClean="0"/>
              <a:t>Setophaga</a:t>
            </a:r>
            <a:r>
              <a:rPr lang="en-US" i="1" dirty="0" smtClean="0"/>
              <a:t> </a:t>
            </a:r>
            <a:r>
              <a:rPr lang="en-US" i="1" dirty="0" err="1" smtClean="0"/>
              <a:t>kirtlandii</a:t>
            </a:r>
            <a:endParaRPr lang="en-US" i="1" dirty="0"/>
          </a:p>
        </p:txBody>
      </p:sp>
      <p:sp>
        <p:nvSpPr>
          <p:cNvPr id="8" name="TextBox 7"/>
          <p:cNvSpPr txBox="1"/>
          <p:nvPr/>
        </p:nvSpPr>
        <p:spPr>
          <a:xfrm>
            <a:off x="5181600" y="2209800"/>
            <a:ext cx="2362200" cy="646331"/>
          </a:xfrm>
          <a:prstGeom prst="rect">
            <a:avLst/>
          </a:prstGeom>
          <a:noFill/>
        </p:spPr>
        <p:txBody>
          <a:bodyPr wrap="square" rtlCol="0">
            <a:spAutoFit/>
          </a:bodyPr>
          <a:lstStyle/>
          <a:p>
            <a:r>
              <a:rPr lang="en-US" dirty="0" err="1" smtClean="0">
                <a:solidFill>
                  <a:srgbClr val="000000"/>
                </a:solidFill>
              </a:rPr>
              <a:t>Bananaquit</a:t>
            </a:r>
            <a:r>
              <a:rPr lang="en-US" dirty="0" smtClean="0">
                <a:solidFill>
                  <a:srgbClr val="000000"/>
                </a:solidFill>
              </a:rPr>
              <a:t>, </a:t>
            </a:r>
            <a:r>
              <a:rPr lang="en-US" i="1" dirty="0" err="1" smtClean="0">
                <a:solidFill>
                  <a:srgbClr val="000000"/>
                </a:solidFill>
              </a:rPr>
              <a:t>Coereba</a:t>
            </a:r>
            <a:r>
              <a:rPr lang="en-US" i="1" dirty="0" smtClean="0">
                <a:solidFill>
                  <a:srgbClr val="000000"/>
                </a:solidFill>
              </a:rPr>
              <a:t> </a:t>
            </a:r>
            <a:r>
              <a:rPr lang="en-US" i="1" dirty="0" err="1" smtClean="0">
                <a:solidFill>
                  <a:srgbClr val="000000"/>
                </a:solidFill>
              </a:rPr>
              <a:t>flaveola</a:t>
            </a:r>
            <a:endParaRPr lang="en-US" i="1" dirty="0">
              <a:solidFill>
                <a:srgbClr val="000000"/>
              </a:solidFill>
            </a:endParaRPr>
          </a:p>
        </p:txBody>
      </p:sp>
      <p:sp>
        <p:nvSpPr>
          <p:cNvPr id="9" name="Rectangle 1"/>
          <p:cNvSpPr>
            <a:spLocks noGrp="1" noChangeArrowheads="1"/>
          </p:cNvSpPr>
          <p:nvPr>
            <p:ph type="title" idx="4294967295"/>
          </p:nvPr>
        </p:nvSpPr>
        <p:spPr>
          <a:xfrm>
            <a:off x="914400" y="457200"/>
            <a:ext cx="7696200" cy="923925"/>
          </a:xfrm>
          <a:ln/>
        </p:spPr>
        <p:txBody>
          <a:bodyPr/>
          <a:lstStyle/>
          <a:p>
            <a:pP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200" dirty="0">
                <a:solidFill>
                  <a:srgbClr val="000000"/>
                </a:solidFill>
              </a:rPr>
              <a:t>¿</a:t>
            </a:r>
            <a:r>
              <a:rPr lang="en-US" altLang="en-US" sz="3200" dirty="0" err="1">
                <a:solidFill>
                  <a:srgbClr val="000000"/>
                </a:solidFill>
              </a:rPr>
              <a:t>Cuáles</a:t>
            </a:r>
            <a:r>
              <a:rPr lang="en-US" altLang="en-US" sz="3200" dirty="0">
                <a:solidFill>
                  <a:srgbClr val="000000"/>
                </a:solidFill>
              </a:rPr>
              <a:t> son </a:t>
            </a:r>
            <a:r>
              <a:rPr lang="en-US" altLang="en-US" sz="3200" dirty="0" err="1">
                <a:solidFill>
                  <a:srgbClr val="000000"/>
                </a:solidFill>
              </a:rPr>
              <a:t>las</a:t>
            </a:r>
            <a:r>
              <a:rPr lang="en-US" altLang="en-US" sz="3200" dirty="0">
                <a:solidFill>
                  <a:srgbClr val="000000"/>
                </a:solidFill>
              </a:rPr>
              <a:t> </a:t>
            </a:r>
            <a:r>
              <a:rPr lang="en-US" altLang="en-US" sz="3200" dirty="0" err="1">
                <a:solidFill>
                  <a:srgbClr val="000000"/>
                </a:solidFill>
              </a:rPr>
              <a:t>mejores</a:t>
            </a:r>
            <a:r>
              <a:rPr lang="en-US" altLang="en-US" sz="3200" dirty="0">
                <a:solidFill>
                  <a:srgbClr val="000000"/>
                </a:solidFill>
              </a:rPr>
              <a:t> </a:t>
            </a:r>
            <a:r>
              <a:rPr lang="en-US" altLang="en-US" sz="3200" dirty="0" err="1">
                <a:solidFill>
                  <a:srgbClr val="000000"/>
                </a:solidFill>
              </a:rPr>
              <a:t>plantas</a:t>
            </a:r>
            <a:r>
              <a:rPr lang="en-US" altLang="en-US" sz="3200" dirty="0">
                <a:solidFill>
                  <a:srgbClr val="000000"/>
                </a:solidFill>
              </a:rPr>
              <a:t> </a:t>
            </a:r>
            <a:r>
              <a:rPr lang="en-US" altLang="en-US" sz="3200" dirty="0" err="1">
                <a:solidFill>
                  <a:srgbClr val="000000"/>
                </a:solidFill>
              </a:rPr>
              <a:t>nativas</a:t>
            </a:r>
            <a:r>
              <a:rPr lang="en-US" altLang="en-US" sz="3200" dirty="0">
                <a:solidFill>
                  <a:srgbClr val="000000"/>
                </a:solidFill>
              </a:rPr>
              <a:t> </a:t>
            </a:r>
            <a:r>
              <a:rPr lang="en-US" altLang="en-US" sz="3200" dirty="0" err="1">
                <a:solidFill>
                  <a:srgbClr val="000000"/>
                </a:solidFill>
              </a:rPr>
              <a:t>para</a:t>
            </a:r>
            <a:r>
              <a:rPr lang="en-US" altLang="en-US" sz="3200" dirty="0">
                <a:solidFill>
                  <a:srgbClr val="000000"/>
                </a:solidFill>
              </a:rPr>
              <a:t> </a:t>
            </a:r>
            <a:r>
              <a:rPr lang="en-US" altLang="en-US" sz="3200" dirty="0" err="1">
                <a:solidFill>
                  <a:srgbClr val="000000"/>
                </a:solidFill>
              </a:rPr>
              <a:t>las</a:t>
            </a:r>
            <a:r>
              <a:rPr lang="en-US" altLang="en-US" sz="3200" dirty="0">
                <a:solidFill>
                  <a:srgbClr val="000000"/>
                </a:solidFill>
              </a:rPr>
              <a:t> </a:t>
            </a:r>
            <a:r>
              <a:rPr lang="en-US" altLang="en-US" sz="3200" dirty="0" err="1">
                <a:solidFill>
                  <a:srgbClr val="000000"/>
                </a:solidFill>
              </a:rPr>
              <a:t>aves</a:t>
            </a:r>
            <a:r>
              <a:rPr lang="en-US" altLang="en-US" sz="3200" dirty="0">
                <a:solidFill>
                  <a:srgbClr val="000000"/>
                </a:solidFill>
              </a:rPr>
              <a:t>? </a:t>
            </a:r>
          </a:p>
        </p:txBody>
      </p:sp>
    </p:spTree>
    <p:extLst>
      <p:ext uri="{BB962C8B-B14F-4D97-AF65-F5344CB8AC3E}">
        <p14:creationId xmlns:p14="http://schemas.microsoft.com/office/powerpoint/2010/main" val="203583443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ursera simaruba 3 copy.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 y="0"/>
            <a:ext cx="6525568" cy="4553712"/>
          </a:xfrm>
          <a:prstGeom prst="rect">
            <a:avLst/>
          </a:prstGeom>
        </p:spPr>
      </p:pic>
      <p:pic>
        <p:nvPicPr>
          <p:cNvPr id="5" name="Picture 4" descr="Bursera simaruba 5.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43400" y="2057400"/>
            <a:ext cx="6150232" cy="3456432"/>
          </a:xfrm>
          <a:prstGeom prst="rect">
            <a:avLst/>
          </a:prstGeom>
          <a:scene3d>
            <a:camera prst="orthographicFront">
              <a:rot lat="0" lon="0" rev="16200000"/>
            </a:camera>
            <a:lightRig rig="threePt" dir="t"/>
          </a:scene3d>
        </p:spPr>
      </p:pic>
      <p:sp>
        <p:nvSpPr>
          <p:cNvPr id="6" name="TextBox 5"/>
          <p:cNvSpPr txBox="1"/>
          <p:nvPr/>
        </p:nvSpPr>
        <p:spPr>
          <a:xfrm>
            <a:off x="1357099" y="4876800"/>
            <a:ext cx="3007565" cy="830997"/>
          </a:xfrm>
          <a:prstGeom prst="rect">
            <a:avLst/>
          </a:prstGeom>
          <a:noFill/>
        </p:spPr>
        <p:txBody>
          <a:bodyPr wrap="none" rtlCol="0">
            <a:spAutoFit/>
          </a:bodyPr>
          <a:lstStyle/>
          <a:p>
            <a:pPr algn="ctr"/>
            <a:r>
              <a:rPr lang="en-US" sz="2400" i="1" dirty="0" err="1" smtClean="0"/>
              <a:t>Bursera</a:t>
            </a:r>
            <a:r>
              <a:rPr lang="en-US" sz="2400" i="1" dirty="0" smtClean="0"/>
              <a:t> </a:t>
            </a:r>
            <a:r>
              <a:rPr lang="en-US" sz="2400" i="1" dirty="0" err="1" smtClean="0"/>
              <a:t>simaruba</a:t>
            </a:r>
            <a:endParaRPr lang="en-US" sz="2400" i="1" dirty="0" smtClean="0"/>
          </a:p>
          <a:p>
            <a:pPr algn="ctr"/>
            <a:r>
              <a:rPr lang="en-US" sz="2400" dirty="0" err="1" smtClean="0"/>
              <a:t>Almácigo</a:t>
            </a:r>
            <a:endParaRPr lang="en-US" sz="2400" dirty="0"/>
          </a:p>
        </p:txBody>
      </p:sp>
    </p:spTree>
    <p:extLst>
      <p:ext uri="{BB962C8B-B14F-4D97-AF65-F5344CB8AC3E}">
        <p14:creationId xmlns:p14="http://schemas.microsoft.com/office/powerpoint/2010/main" val="49072170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ysiloma latisiliquum 1 copy.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152400"/>
            <a:ext cx="8751639" cy="6016752"/>
          </a:xfrm>
          <a:prstGeom prst="rect">
            <a:avLst/>
          </a:prstGeom>
        </p:spPr>
      </p:pic>
      <p:sp>
        <p:nvSpPr>
          <p:cNvPr id="5" name="TextBox 4"/>
          <p:cNvSpPr txBox="1"/>
          <p:nvPr/>
        </p:nvSpPr>
        <p:spPr>
          <a:xfrm>
            <a:off x="381000" y="6235124"/>
            <a:ext cx="8317474" cy="584776"/>
          </a:xfrm>
          <a:prstGeom prst="rect">
            <a:avLst/>
          </a:prstGeom>
          <a:noFill/>
        </p:spPr>
        <p:txBody>
          <a:bodyPr wrap="square" rtlCol="0">
            <a:spAutoFit/>
          </a:bodyPr>
          <a:lstStyle/>
          <a:p>
            <a:pPr algn="ctr"/>
            <a:r>
              <a:rPr lang="en-US" sz="3200" i="1" dirty="0" err="1" smtClean="0">
                <a:solidFill>
                  <a:srgbClr val="FFFF00"/>
                </a:solidFill>
              </a:rPr>
              <a:t>Lysiloma</a:t>
            </a:r>
            <a:r>
              <a:rPr lang="en-US" sz="3200" i="1" dirty="0" smtClean="0">
                <a:solidFill>
                  <a:srgbClr val="FFFF00"/>
                </a:solidFill>
              </a:rPr>
              <a:t> </a:t>
            </a:r>
            <a:r>
              <a:rPr lang="en-US" sz="3200" i="1" dirty="0" err="1" smtClean="0">
                <a:solidFill>
                  <a:srgbClr val="FFFF00"/>
                </a:solidFill>
              </a:rPr>
              <a:t>latisiliquum</a:t>
            </a:r>
            <a:r>
              <a:rPr lang="en-US" sz="3200" i="1" dirty="0">
                <a:solidFill>
                  <a:srgbClr val="FFFF00"/>
                </a:solidFill>
              </a:rPr>
              <a:t> </a:t>
            </a:r>
            <a:r>
              <a:rPr lang="en-US" sz="3200" dirty="0">
                <a:solidFill>
                  <a:srgbClr val="FFFF00"/>
                </a:solidFill>
              </a:rPr>
              <a:t>W</a:t>
            </a:r>
            <a:r>
              <a:rPr lang="en-US" sz="3200" dirty="0" smtClean="0">
                <a:solidFill>
                  <a:srgbClr val="FFFF00"/>
                </a:solidFill>
              </a:rPr>
              <a:t>ild Tamarind</a:t>
            </a:r>
            <a:endParaRPr lang="en-US" sz="3200" dirty="0">
              <a:solidFill>
                <a:srgbClr val="FFFF00"/>
              </a:solidFill>
            </a:endParaRPr>
          </a:p>
        </p:txBody>
      </p:sp>
    </p:spTree>
    <p:extLst>
      <p:ext uri="{BB962C8B-B14F-4D97-AF65-F5344CB8AC3E}">
        <p14:creationId xmlns:p14="http://schemas.microsoft.com/office/powerpoint/2010/main" val="232806567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cus citrifolia-Shortleaf fig..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400000">
            <a:off x="331935" y="658665"/>
            <a:ext cx="6766712" cy="5449383"/>
          </a:xfrm>
          <a:prstGeom prst="rect">
            <a:avLst/>
          </a:prstGeom>
        </p:spPr>
      </p:pic>
      <p:sp>
        <p:nvSpPr>
          <p:cNvPr id="5" name="TextBox 4"/>
          <p:cNvSpPr txBox="1"/>
          <p:nvPr/>
        </p:nvSpPr>
        <p:spPr>
          <a:xfrm>
            <a:off x="6477000" y="1828800"/>
            <a:ext cx="2569070" cy="2062103"/>
          </a:xfrm>
          <a:prstGeom prst="rect">
            <a:avLst/>
          </a:prstGeom>
          <a:noFill/>
        </p:spPr>
        <p:txBody>
          <a:bodyPr wrap="square" rtlCol="0">
            <a:spAutoFit/>
          </a:bodyPr>
          <a:lstStyle/>
          <a:p>
            <a:pPr algn="ctr"/>
            <a:r>
              <a:rPr lang="en-US" sz="3200" i="1" dirty="0" err="1" smtClean="0">
                <a:solidFill>
                  <a:srgbClr val="FFFF00"/>
                </a:solidFill>
              </a:rPr>
              <a:t>Ficus</a:t>
            </a:r>
            <a:r>
              <a:rPr lang="en-US" sz="3200" i="1" dirty="0" smtClean="0">
                <a:solidFill>
                  <a:srgbClr val="FFFF00"/>
                </a:solidFill>
              </a:rPr>
              <a:t> </a:t>
            </a:r>
            <a:r>
              <a:rPr lang="en-US" sz="3200" i="1" dirty="0" err="1" smtClean="0">
                <a:solidFill>
                  <a:srgbClr val="FFFF00"/>
                </a:solidFill>
              </a:rPr>
              <a:t>citrifolia</a:t>
            </a:r>
            <a:endParaRPr lang="en-US" sz="3200" i="1" dirty="0" smtClean="0">
              <a:solidFill>
                <a:srgbClr val="FFFF00"/>
              </a:solidFill>
            </a:endParaRPr>
          </a:p>
          <a:p>
            <a:pPr algn="ctr"/>
            <a:r>
              <a:rPr lang="en-US" sz="3200" dirty="0">
                <a:solidFill>
                  <a:srgbClr val="FFFF00"/>
                </a:solidFill>
              </a:rPr>
              <a:t>S</a:t>
            </a:r>
            <a:r>
              <a:rPr lang="en-US" sz="3200" dirty="0" smtClean="0">
                <a:solidFill>
                  <a:srgbClr val="FFFF00"/>
                </a:solidFill>
              </a:rPr>
              <a:t>hortleaf </a:t>
            </a:r>
            <a:r>
              <a:rPr lang="en-US" sz="3200" dirty="0">
                <a:solidFill>
                  <a:srgbClr val="FFFF00"/>
                </a:solidFill>
              </a:rPr>
              <a:t>F</a:t>
            </a:r>
            <a:r>
              <a:rPr lang="en-US" sz="3200" dirty="0" smtClean="0">
                <a:solidFill>
                  <a:srgbClr val="FFFF00"/>
                </a:solidFill>
              </a:rPr>
              <a:t>ig</a:t>
            </a:r>
            <a:endParaRPr lang="en-US" sz="3200" dirty="0">
              <a:solidFill>
                <a:srgbClr val="FFFF00"/>
              </a:solidFill>
            </a:endParaRPr>
          </a:p>
        </p:txBody>
      </p:sp>
    </p:spTree>
    <p:extLst>
      <p:ext uri="{BB962C8B-B14F-4D97-AF65-F5344CB8AC3E}">
        <p14:creationId xmlns:p14="http://schemas.microsoft.com/office/powerpoint/2010/main" val="185083941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seudophoenix sargentii -Buccaneer_palm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67782" y="137160"/>
            <a:ext cx="5119988" cy="6492240"/>
          </a:xfrm>
          <a:prstGeom prst="rect">
            <a:avLst/>
          </a:prstGeom>
        </p:spPr>
      </p:pic>
      <p:sp>
        <p:nvSpPr>
          <p:cNvPr id="5" name="TextBox 4"/>
          <p:cNvSpPr txBox="1"/>
          <p:nvPr/>
        </p:nvSpPr>
        <p:spPr>
          <a:xfrm>
            <a:off x="1780898" y="6044624"/>
            <a:ext cx="5320086" cy="584776"/>
          </a:xfrm>
          <a:prstGeom prst="rect">
            <a:avLst/>
          </a:prstGeom>
          <a:noFill/>
        </p:spPr>
        <p:txBody>
          <a:bodyPr wrap="none" rtlCol="0">
            <a:spAutoFit/>
          </a:bodyPr>
          <a:lstStyle/>
          <a:p>
            <a:pPr algn="ctr"/>
            <a:r>
              <a:rPr lang="en-US" sz="3200" i="1" dirty="0" err="1" smtClean="0">
                <a:solidFill>
                  <a:srgbClr val="000000"/>
                </a:solidFill>
              </a:rPr>
              <a:t>Pseudophoenix</a:t>
            </a:r>
            <a:r>
              <a:rPr lang="en-US" sz="3200" i="1" dirty="0" smtClean="0">
                <a:solidFill>
                  <a:srgbClr val="000000"/>
                </a:solidFill>
              </a:rPr>
              <a:t> </a:t>
            </a:r>
            <a:r>
              <a:rPr lang="en-US" sz="3200" i="1" dirty="0" err="1" smtClean="0">
                <a:solidFill>
                  <a:srgbClr val="000000"/>
                </a:solidFill>
              </a:rPr>
              <a:t>sargentii</a:t>
            </a:r>
            <a:endParaRPr lang="en-US" sz="3200" i="1" dirty="0" smtClean="0">
              <a:solidFill>
                <a:srgbClr val="000000"/>
              </a:solidFill>
            </a:endParaRPr>
          </a:p>
        </p:txBody>
      </p:sp>
    </p:spTree>
    <p:extLst>
      <p:ext uri="{BB962C8B-B14F-4D97-AF65-F5344CB8AC3E}">
        <p14:creationId xmlns:p14="http://schemas.microsoft.com/office/powerpoint/2010/main" val="172069990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iococca alba copy.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609600"/>
            <a:ext cx="8102691" cy="4553712"/>
          </a:xfrm>
          <a:prstGeom prst="rect">
            <a:avLst/>
          </a:prstGeom>
        </p:spPr>
      </p:pic>
      <p:sp>
        <p:nvSpPr>
          <p:cNvPr id="5" name="TextBox 4"/>
          <p:cNvSpPr txBox="1"/>
          <p:nvPr/>
        </p:nvSpPr>
        <p:spPr>
          <a:xfrm>
            <a:off x="2676115" y="5334000"/>
            <a:ext cx="3350396" cy="1077218"/>
          </a:xfrm>
          <a:prstGeom prst="rect">
            <a:avLst/>
          </a:prstGeom>
          <a:noFill/>
        </p:spPr>
        <p:txBody>
          <a:bodyPr wrap="none" rtlCol="0">
            <a:spAutoFit/>
          </a:bodyPr>
          <a:lstStyle/>
          <a:p>
            <a:pPr algn="ctr"/>
            <a:r>
              <a:rPr lang="en-US" sz="3200" i="1" dirty="0" err="1" smtClean="0"/>
              <a:t>Chiococca</a:t>
            </a:r>
            <a:r>
              <a:rPr lang="en-US" sz="3200" i="1" dirty="0" smtClean="0"/>
              <a:t> alba</a:t>
            </a:r>
          </a:p>
          <a:p>
            <a:pPr algn="ctr"/>
            <a:r>
              <a:rPr lang="en-US" sz="3200" dirty="0"/>
              <a:t>S</a:t>
            </a:r>
            <a:r>
              <a:rPr lang="en-US" sz="3200" dirty="0" smtClean="0"/>
              <a:t>nowberry</a:t>
            </a:r>
            <a:endParaRPr lang="en-US" sz="3200" dirty="0"/>
          </a:p>
        </p:txBody>
      </p:sp>
    </p:spTree>
    <p:extLst>
      <p:ext uri="{BB962C8B-B14F-4D97-AF65-F5344CB8AC3E}">
        <p14:creationId xmlns:p14="http://schemas.microsoft.com/office/powerpoint/2010/main" val="30754430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trazygia bicolor 2-Wild guava.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 y="0"/>
            <a:ext cx="5524063" cy="3810000"/>
          </a:xfrm>
          <a:prstGeom prst="rect">
            <a:avLst/>
          </a:prstGeom>
        </p:spPr>
      </p:pic>
      <p:pic>
        <p:nvPicPr>
          <p:cNvPr id="6" name="Picture 5" descr="Starr_031118-0042_Tetrazygia_bicolor.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31616" y="1752600"/>
            <a:ext cx="3599684" cy="4800600"/>
          </a:xfrm>
          <a:prstGeom prst="rect">
            <a:avLst/>
          </a:prstGeom>
        </p:spPr>
      </p:pic>
      <p:sp>
        <p:nvSpPr>
          <p:cNvPr id="7" name="TextBox 6"/>
          <p:cNvSpPr txBox="1"/>
          <p:nvPr/>
        </p:nvSpPr>
        <p:spPr>
          <a:xfrm>
            <a:off x="920867" y="4343400"/>
            <a:ext cx="3965148" cy="1077218"/>
          </a:xfrm>
          <a:prstGeom prst="rect">
            <a:avLst/>
          </a:prstGeom>
          <a:noFill/>
        </p:spPr>
        <p:txBody>
          <a:bodyPr wrap="none" rtlCol="0">
            <a:spAutoFit/>
          </a:bodyPr>
          <a:lstStyle/>
          <a:p>
            <a:pPr algn="ctr"/>
            <a:r>
              <a:rPr lang="en-US" sz="3200" i="1" dirty="0" err="1" smtClean="0"/>
              <a:t>Tetrazygia</a:t>
            </a:r>
            <a:r>
              <a:rPr lang="en-US" sz="3200" i="1" dirty="0" smtClean="0"/>
              <a:t> bicolor</a:t>
            </a:r>
          </a:p>
          <a:p>
            <a:pPr algn="ctr"/>
            <a:r>
              <a:rPr lang="en-US" sz="3200" dirty="0" err="1" smtClean="0"/>
              <a:t>Guayaba</a:t>
            </a:r>
            <a:r>
              <a:rPr lang="en-US" sz="3200" dirty="0" smtClean="0"/>
              <a:t> </a:t>
            </a:r>
            <a:r>
              <a:rPr lang="en-US" sz="3200" dirty="0" err="1" smtClean="0"/>
              <a:t>salvaje</a:t>
            </a:r>
            <a:endParaRPr lang="en-US" sz="3200" dirty="0"/>
          </a:p>
        </p:txBody>
      </p:sp>
    </p:spTree>
    <p:extLst>
      <p:ext uri="{BB962C8B-B14F-4D97-AF65-F5344CB8AC3E}">
        <p14:creationId xmlns:p14="http://schemas.microsoft.com/office/powerpoint/2010/main" val="158934597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8001000" cy="1305476"/>
          </a:xfrm>
        </p:spPr>
        <p:txBody>
          <a:bodyPr/>
          <a:lstStyle/>
          <a:p>
            <a:r>
              <a:rPr lang="en-US" altLang="en-US" sz="4400" b="1" dirty="0" err="1">
                <a:solidFill>
                  <a:srgbClr val="000000"/>
                </a:solidFill>
              </a:rPr>
              <a:t>Preparando</a:t>
            </a:r>
            <a:r>
              <a:rPr lang="en-US" altLang="en-US" sz="4400" b="1" dirty="0">
                <a:solidFill>
                  <a:srgbClr val="000000"/>
                </a:solidFill>
              </a:rPr>
              <a:t> la </a:t>
            </a:r>
            <a:r>
              <a:rPr lang="en-US" altLang="en-US" sz="4400" b="1" dirty="0" err="1">
                <a:solidFill>
                  <a:srgbClr val="000000"/>
                </a:solidFill>
              </a:rPr>
              <a:t>Migración</a:t>
            </a:r>
            <a:endParaRPr lang="en-US" sz="4400" b="1" dirty="0">
              <a:solidFill>
                <a:schemeClr val="bg1"/>
              </a:solidFill>
            </a:endParaRPr>
          </a:p>
        </p:txBody>
      </p:sp>
      <p:sp>
        <p:nvSpPr>
          <p:cNvPr id="6" name="Text Box 2"/>
          <p:cNvSpPr txBox="1">
            <a:spLocks noChangeArrowheads="1"/>
          </p:cNvSpPr>
          <p:nvPr/>
        </p:nvSpPr>
        <p:spPr bwMode="auto">
          <a:xfrm>
            <a:off x="647700" y="1447800"/>
            <a:ext cx="7920038" cy="405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339725" indent="-339725">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1pPr>
            <a:lvl2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2pPr>
            <a:lvl3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3pPr>
            <a:lvl4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4pPr>
            <a:lvl5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5pPr>
            <a:lvl6pPr marL="25146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6pPr>
            <a:lvl7pPr marL="29718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7pPr>
            <a:lvl8pPr marL="34290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8pPr>
            <a:lvl9pPr marL="38862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9pPr>
          </a:lstStyle>
          <a:p>
            <a:pPr hangingPunct="1">
              <a:lnSpc>
                <a:spcPct val="100000"/>
              </a:lnSpc>
              <a:spcBef>
                <a:spcPts val="563"/>
              </a:spcBef>
              <a:spcAft>
                <a:spcPts val="600"/>
              </a:spcAft>
              <a:buClr>
                <a:srgbClr val="C8C8B1"/>
              </a:buClr>
              <a:buFont typeface="Wingdings 2" panose="05020102010507070707" pitchFamily="18" charset="2"/>
              <a:buChar char=""/>
            </a:pPr>
            <a:r>
              <a:rPr lang="en-US" altLang="en-US" sz="2800" dirty="0" err="1">
                <a:solidFill>
                  <a:srgbClr val="FFFFFF"/>
                </a:solidFill>
                <a:latin typeface="Verdana" panose="020B0604030504040204" pitchFamily="34" charset="0"/>
              </a:rPr>
              <a:t>Cambios</a:t>
            </a:r>
            <a:r>
              <a:rPr lang="en-US" altLang="en-US" sz="2800" dirty="0">
                <a:solidFill>
                  <a:srgbClr val="FFFFFF"/>
                </a:solidFill>
                <a:latin typeface="Verdana" panose="020B0604030504040204" pitchFamily="34" charset="0"/>
              </a:rPr>
              <a:t> </a:t>
            </a:r>
            <a:r>
              <a:rPr lang="en-US" altLang="en-US" sz="2800" dirty="0" err="1">
                <a:solidFill>
                  <a:srgbClr val="FFFFFF"/>
                </a:solidFill>
                <a:latin typeface="Verdana" panose="020B0604030504040204" pitchFamily="34" charset="0"/>
              </a:rPr>
              <a:t>estacionales</a:t>
            </a:r>
            <a:r>
              <a:rPr lang="en-US" altLang="en-US" sz="2800" dirty="0">
                <a:solidFill>
                  <a:srgbClr val="FFFFFF"/>
                </a:solidFill>
                <a:latin typeface="Verdana" panose="020B0604030504040204" pitchFamily="34" charset="0"/>
              </a:rPr>
              <a:t> / de </a:t>
            </a:r>
            <a:r>
              <a:rPr lang="en-US" altLang="en-US" sz="2800" dirty="0" err="1">
                <a:solidFill>
                  <a:srgbClr val="FFFFFF"/>
                </a:solidFill>
                <a:latin typeface="Verdana" panose="020B0604030504040204" pitchFamily="34" charset="0"/>
              </a:rPr>
              <a:t>temperatura</a:t>
            </a:r>
            <a:endParaRPr lang="en-US" altLang="en-US" sz="2800" dirty="0">
              <a:solidFill>
                <a:srgbClr val="FFFFFF"/>
              </a:solidFill>
              <a:latin typeface="Verdana" panose="020B0604030504040204" pitchFamily="34" charset="0"/>
            </a:endParaRPr>
          </a:p>
          <a:p>
            <a:pPr hangingPunct="1">
              <a:lnSpc>
                <a:spcPct val="100000"/>
              </a:lnSpc>
              <a:spcBef>
                <a:spcPts val="563"/>
              </a:spcBef>
              <a:spcAft>
                <a:spcPts val="600"/>
              </a:spcAft>
              <a:buClr>
                <a:srgbClr val="C8C8B1"/>
              </a:buClr>
              <a:buFont typeface="Wingdings 2" panose="05020102010507070707" pitchFamily="18" charset="2"/>
              <a:buChar char=""/>
            </a:pPr>
            <a:r>
              <a:rPr lang="en-US" altLang="en-US" sz="2800" dirty="0" err="1">
                <a:solidFill>
                  <a:srgbClr val="FFFFFF"/>
                </a:solidFill>
                <a:latin typeface="Verdana" panose="020B0604030504040204" pitchFamily="34" charset="0"/>
              </a:rPr>
              <a:t>Cambios</a:t>
            </a:r>
            <a:r>
              <a:rPr lang="en-US" altLang="en-US" sz="2800" dirty="0">
                <a:solidFill>
                  <a:srgbClr val="FFFFFF"/>
                </a:solidFill>
                <a:latin typeface="Verdana" panose="020B0604030504040204" pitchFamily="34" charset="0"/>
              </a:rPr>
              <a:t> </a:t>
            </a:r>
            <a:r>
              <a:rPr lang="en-US" altLang="en-US" sz="2800" dirty="0" err="1">
                <a:solidFill>
                  <a:srgbClr val="FFFFFF"/>
                </a:solidFill>
                <a:latin typeface="Verdana" panose="020B0604030504040204" pitchFamily="34" charset="0"/>
              </a:rPr>
              <a:t>hormonales</a:t>
            </a:r>
            <a:endParaRPr lang="en-US" altLang="en-US" sz="2800" dirty="0">
              <a:solidFill>
                <a:srgbClr val="FFFFFF"/>
              </a:solidFill>
              <a:latin typeface="Verdana" panose="020B0604030504040204" pitchFamily="34" charset="0"/>
            </a:endParaRPr>
          </a:p>
          <a:p>
            <a:pPr hangingPunct="1">
              <a:lnSpc>
                <a:spcPct val="100000"/>
              </a:lnSpc>
              <a:spcBef>
                <a:spcPts val="563"/>
              </a:spcBef>
              <a:spcAft>
                <a:spcPts val="600"/>
              </a:spcAft>
              <a:buClr>
                <a:srgbClr val="C8C8B1"/>
              </a:buClr>
              <a:buFont typeface="Wingdings 2" panose="05020102010507070707" pitchFamily="18" charset="2"/>
              <a:buChar char=""/>
            </a:pPr>
            <a:r>
              <a:rPr lang="en-US" altLang="en-US" sz="2800" dirty="0" err="1">
                <a:solidFill>
                  <a:srgbClr val="FFFFFF"/>
                </a:solidFill>
                <a:latin typeface="Verdana" panose="020B0604030504040204" pitchFamily="34" charset="0"/>
              </a:rPr>
              <a:t>Incremento</a:t>
            </a:r>
            <a:r>
              <a:rPr lang="en-US" altLang="en-US" sz="2800" dirty="0">
                <a:solidFill>
                  <a:srgbClr val="FFFFFF"/>
                </a:solidFill>
                <a:latin typeface="Verdana" panose="020B0604030504040204" pitchFamily="34" charset="0"/>
              </a:rPr>
              <a:t> de la </a:t>
            </a:r>
            <a:r>
              <a:rPr lang="en-US" altLang="en-US" sz="2800" dirty="0" err="1">
                <a:solidFill>
                  <a:srgbClr val="FFFFFF"/>
                </a:solidFill>
                <a:latin typeface="Verdana" panose="020B0604030504040204" pitchFamily="34" charset="0"/>
              </a:rPr>
              <a:t>alimentación</a:t>
            </a:r>
            <a:r>
              <a:rPr lang="en-US" altLang="en-US" sz="2800" dirty="0">
                <a:solidFill>
                  <a:srgbClr val="FFFFFF"/>
                </a:solidFill>
                <a:latin typeface="Verdana" panose="020B0604030504040204" pitchFamily="34" charset="0"/>
              </a:rPr>
              <a:t> y la </a:t>
            </a:r>
            <a:r>
              <a:rPr lang="en-US" altLang="en-US" sz="2800" dirty="0" err="1">
                <a:solidFill>
                  <a:srgbClr val="FFFFFF"/>
                </a:solidFill>
                <a:latin typeface="Verdana" panose="020B0604030504040204" pitchFamily="34" charset="0"/>
              </a:rPr>
              <a:t>acumulación</a:t>
            </a:r>
            <a:r>
              <a:rPr lang="en-US" altLang="en-US" sz="2800" dirty="0">
                <a:solidFill>
                  <a:srgbClr val="FFFFFF"/>
                </a:solidFill>
                <a:latin typeface="Verdana" panose="020B0604030504040204" pitchFamily="34" charset="0"/>
              </a:rPr>
              <a:t> de </a:t>
            </a:r>
            <a:r>
              <a:rPr lang="en-US" altLang="en-US" sz="2800" dirty="0" err="1">
                <a:solidFill>
                  <a:srgbClr val="FFFFFF"/>
                </a:solidFill>
                <a:latin typeface="Verdana" panose="020B0604030504040204" pitchFamily="34" charset="0"/>
              </a:rPr>
              <a:t>grasa</a:t>
            </a:r>
            <a:endParaRPr lang="en-US" altLang="en-US" sz="2800" dirty="0">
              <a:solidFill>
                <a:srgbClr val="FFFFFF"/>
              </a:solidFill>
              <a:latin typeface="Verdana" panose="020B0604030504040204" pitchFamily="34" charset="0"/>
            </a:endParaRPr>
          </a:p>
          <a:p>
            <a:pPr hangingPunct="1">
              <a:lnSpc>
                <a:spcPct val="100000"/>
              </a:lnSpc>
              <a:spcBef>
                <a:spcPts val="563"/>
              </a:spcBef>
              <a:spcAft>
                <a:spcPts val="600"/>
              </a:spcAft>
              <a:buClr>
                <a:srgbClr val="C8C8B1"/>
              </a:buClr>
              <a:buFont typeface="Wingdings 2" panose="05020102010507070707" pitchFamily="18" charset="2"/>
              <a:buChar char=""/>
            </a:pPr>
            <a:r>
              <a:rPr lang="en-US" altLang="en-US" sz="2800" dirty="0" err="1">
                <a:solidFill>
                  <a:srgbClr val="FFFFFF"/>
                </a:solidFill>
                <a:latin typeface="Verdana" panose="020B0604030504040204" pitchFamily="34" charset="0"/>
              </a:rPr>
              <a:t>Muda</a:t>
            </a:r>
            <a:endParaRPr lang="en-US" altLang="en-US" sz="2800" dirty="0">
              <a:solidFill>
                <a:srgbClr val="FFFFFF"/>
              </a:solidFill>
              <a:latin typeface="Verdana" panose="020B0604030504040204" pitchFamily="34" charset="0"/>
            </a:endParaRPr>
          </a:p>
        </p:txBody>
      </p:sp>
    </p:spTree>
    <p:extLst>
      <p:ext uri="{BB962C8B-B14F-4D97-AF65-F5344CB8AC3E}">
        <p14:creationId xmlns:p14="http://schemas.microsoft.com/office/powerpoint/2010/main" val="61491342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melia patens 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400000">
            <a:off x="4099423" y="1661023"/>
            <a:ext cx="6096000" cy="3840754"/>
          </a:xfrm>
          <a:prstGeom prst="rect">
            <a:avLst/>
          </a:prstGeom>
        </p:spPr>
      </p:pic>
      <p:pic>
        <p:nvPicPr>
          <p:cNvPr id="5" name="Picture 4" descr="Hamelia patens-Firebush.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8528" y="304800"/>
            <a:ext cx="5071208" cy="4114800"/>
          </a:xfrm>
          <a:prstGeom prst="rect">
            <a:avLst/>
          </a:prstGeom>
        </p:spPr>
      </p:pic>
      <p:sp>
        <p:nvSpPr>
          <p:cNvPr id="6" name="TextBox 5"/>
          <p:cNvSpPr txBox="1"/>
          <p:nvPr/>
        </p:nvSpPr>
        <p:spPr>
          <a:xfrm>
            <a:off x="923633" y="4800600"/>
            <a:ext cx="3496470" cy="1077218"/>
          </a:xfrm>
          <a:prstGeom prst="rect">
            <a:avLst/>
          </a:prstGeom>
          <a:noFill/>
        </p:spPr>
        <p:txBody>
          <a:bodyPr wrap="none" rtlCol="0">
            <a:spAutoFit/>
          </a:bodyPr>
          <a:lstStyle/>
          <a:p>
            <a:pPr algn="ctr"/>
            <a:r>
              <a:rPr lang="en-US" sz="3200" i="1" dirty="0" err="1" smtClean="0"/>
              <a:t>Hamelia</a:t>
            </a:r>
            <a:r>
              <a:rPr lang="en-US" sz="3200" i="1" dirty="0" smtClean="0"/>
              <a:t> patens</a:t>
            </a:r>
          </a:p>
          <a:p>
            <a:pPr algn="ctr"/>
            <a:r>
              <a:rPr lang="en-US" sz="3200" dirty="0" err="1"/>
              <a:t>F</a:t>
            </a:r>
            <a:r>
              <a:rPr lang="en-US" sz="3200" dirty="0" err="1" smtClean="0"/>
              <a:t>irebush</a:t>
            </a:r>
            <a:endParaRPr lang="en-US" sz="3200" dirty="0"/>
          </a:p>
        </p:txBody>
      </p:sp>
    </p:spTree>
    <p:extLst>
      <p:ext uri="{BB962C8B-B14F-4D97-AF65-F5344CB8AC3E}">
        <p14:creationId xmlns:p14="http://schemas.microsoft.com/office/powerpoint/2010/main" val="360693674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rysobalanus icaco-Cocoplum.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3239" y="152400"/>
            <a:ext cx="8752161" cy="6044184"/>
          </a:xfrm>
          <a:prstGeom prst="rect">
            <a:avLst/>
          </a:prstGeom>
        </p:spPr>
      </p:pic>
      <p:sp>
        <p:nvSpPr>
          <p:cNvPr id="5" name="TextBox 4"/>
          <p:cNvSpPr txBox="1"/>
          <p:nvPr/>
        </p:nvSpPr>
        <p:spPr>
          <a:xfrm>
            <a:off x="533400" y="6172200"/>
            <a:ext cx="8229600" cy="584776"/>
          </a:xfrm>
          <a:prstGeom prst="rect">
            <a:avLst/>
          </a:prstGeom>
          <a:noFill/>
        </p:spPr>
        <p:txBody>
          <a:bodyPr wrap="square" rtlCol="0">
            <a:spAutoFit/>
          </a:bodyPr>
          <a:lstStyle/>
          <a:p>
            <a:pPr algn="ctr"/>
            <a:r>
              <a:rPr lang="en-US" sz="3200" i="1" dirty="0" err="1" smtClean="0">
                <a:solidFill>
                  <a:srgbClr val="FFFF00"/>
                </a:solidFill>
              </a:rPr>
              <a:t>Chrysobalanus</a:t>
            </a:r>
            <a:r>
              <a:rPr lang="en-US" sz="3200" i="1" dirty="0" smtClean="0">
                <a:solidFill>
                  <a:srgbClr val="FFFF00"/>
                </a:solidFill>
              </a:rPr>
              <a:t> </a:t>
            </a:r>
            <a:r>
              <a:rPr lang="en-US" sz="3200" i="1" dirty="0" err="1" smtClean="0">
                <a:solidFill>
                  <a:srgbClr val="FFFF00"/>
                </a:solidFill>
              </a:rPr>
              <a:t>icaco</a:t>
            </a:r>
            <a:r>
              <a:rPr lang="en-US" sz="3200" dirty="0" smtClean="0">
                <a:solidFill>
                  <a:srgbClr val="FFFF00"/>
                </a:solidFill>
              </a:rPr>
              <a:t>, </a:t>
            </a:r>
            <a:r>
              <a:rPr lang="en-US" sz="3200" dirty="0" err="1">
                <a:solidFill>
                  <a:srgbClr val="FFFF00"/>
                </a:solidFill>
              </a:rPr>
              <a:t>I</a:t>
            </a:r>
            <a:r>
              <a:rPr lang="en-US" sz="3200" dirty="0" err="1" smtClean="0">
                <a:solidFill>
                  <a:srgbClr val="FFFF00"/>
                </a:solidFill>
              </a:rPr>
              <a:t>cacos</a:t>
            </a:r>
            <a:endParaRPr lang="en-US" sz="3200" dirty="0">
              <a:solidFill>
                <a:srgbClr val="FFFF00"/>
              </a:solidFill>
            </a:endParaRPr>
          </a:p>
        </p:txBody>
      </p:sp>
    </p:spTree>
    <p:extLst>
      <p:ext uri="{BB962C8B-B14F-4D97-AF65-F5344CB8AC3E}">
        <p14:creationId xmlns:p14="http://schemas.microsoft.com/office/powerpoint/2010/main" val="57964291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rithalis_fruticosa copy.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152243" y="304800"/>
            <a:ext cx="4991757" cy="6035040"/>
          </a:xfrm>
          <a:prstGeom prst="rect">
            <a:avLst/>
          </a:prstGeom>
        </p:spPr>
      </p:pic>
      <p:pic>
        <p:nvPicPr>
          <p:cNvPr id="5" name="Picture 4" descr="Erithalis_fruticosa3 copy.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3589" y="228600"/>
            <a:ext cx="4091211" cy="4356813"/>
          </a:xfrm>
          <a:prstGeom prst="rect">
            <a:avLst/>
          </a:prstGeom>
        </p:spPr>
      </p:pic>
      <p:sp>
        <p:nvSpPr>
          <p:cNvPr id="6" name="TextBox 5"/>
          <p:cNvSpPr txBox="1"/>
          <p:nvPr/>
        </p:nvSpPr>
        <p:spPr>
          <a:xfrm>
            <a:off x="78865" y="4876800"/>
            <a:ext cx="4022054" cy="1077218"/>
          </a:xfrm>
          <a:prstGeom prst="rect">
            <a:avLst/>
          </a:prstGeom>
          <a:noFill/>
        </p:spPr>
        <p:txBody>
          <a:bodyPr wrap="none" rtlCol="0">
            <a:spAutoFit/>
          </a:bodyPr>
          <a:lstStyle/>
          <a:p>
            <a:pPr algn="ctr"/>
            <a:r>
              <a:rPr lang="en-US" sz="3200" i="1" dirty="0" err="1" smtClean="0"/>
              <a:t>Erithalus</a:t>
            </a:r>
            <a:r>
              <a:rPr lang="en-US" sz="3200" i="1" dirty="0" smtClean="0"/>
              <a:t> </a:t>
            </a:r>
            <a:r>
              <a:rPr lang="en-US" sz="3200" i="1" dirty="0" err="1" smtClean="0"/>
              <a:t>fruticosa</a:t>
            </a:r>
            <a:endParaRPr lang="en-US" sz="3200" i="1" dirty="0" smtClean="0"/>
          </a:p>
          <a:p>
            <a:pPr algn="ctr"/>
            <a:r>
              <a:rPr lang="en-US" sz="3200" dirty="0"/>
              <a:t>B</a:t>
            </a:r>
            <a:r>
              <a:rPr lang="en-US" sz="3200" dirty="0" smtClean="0"/>
              <a:t>lack </a:t>
            </a:r>
            <a:r>
              <a:rPr lang="en-US" sz="3200" dirty="0"/>
              <a:t>T</a:t>
            </a:r>
            <a:r>
              <a:rPr lang="en-US" sz="3200" dirty="0" smtClean="0"/>
              <a:t>orch</a:t>
            </a:r>
            <a:endParaRPr lang="en-US" sz="3200" dirty="0"/>
          </a:p>
        </p:txBody>
      </p:sp>
    </p:spTree>
    <p:extLst>
      <p:ext uri="{BB962C8B-B14F-4D97-AF65-F5344CB8AC3E}">
        <p14:creationId xmlns:p14="http://schemas.microsoft.com/office/powerpoint/2010/main" val="41184961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ntana_involucrata3 copy.jpg"/>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8000"/>
                    </a14:imgEffect>
                  </a14:imgLayer>
                </a14:imgProps>
              </a:ext>
              <a:ext uri="{28A0092B-C50C-407E-A947-70E740481C1C}">
                <a14:useLocalDpi xmlns:a14="http://schemas.microsoft.com/office/drawing/2010/main"/>
              </a:ext>
            </a:extLst>
          </a:blip>
          <a:srcRect/>
          <a:stretch>
            <a:fillRect/>
          </a:stretch>
        </p:blipFill>
        <p:spPr>
          <a:xfrm>
            <a:off x="5055659" y="0"/>
            <a:ext cx="4088341" cy="4645152"/>
          </a:xfrm>
          <a:prstGeom prst="rect">
            <a:avLst/>
          </a:prstGeom>
        </p:spPr>
      </p:pic>
      <p:pic>
        <p:nvPicPr>
          <p:cNvPr id="5" name="Picture 4" descr="Lantana_involucrata1014 copy.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1813305"/>
            <a:ext cx="5642355" cy="5044695"/>
          </a:xfrm>
          <a:prstGeom prst="rect">
            <a:avLst/>
          </a:prstGeom>
        </p:spPr>
      </p:pic>
      <p:sp>
        <p:nvSpPr>
          <p:cNvPr id="6" name="TextBox 5"/>
          <p:cNvSpPr txBox="1"/>
          <p:nvPr/>
        </p:nvSpPr>
        <p:spPr>
          <a:xfrm>
            <a:off x="219638" y="381000"/>
            <a:ext cx="4372912" cy="1077218"/>
          </a:xfrm>
          <a:prstGeom prst="rect">
            <a:avLst/>
          </a:prstGeom>
          <a:noFill/>
        </p:spPr>
        <p:txBody>
          <a:bodyPr wrap="none" rtlCol="0">
            <a:spAutoFit/>
          </a:bodyPr>
          <a:lstStyle/>
          <a:p>
            <a:pPr algn="ctr"/>
            <a:r>
              <a:rPr lang="en-US" sz="3200" i="1" dirty="0" smtClean="0"/>
              <a:t>Lantana </a:t>
            </a:r>
            <a:r>
              <a:rPr lang="en-US" sz="3200" i="1" dirty="0" err="1" smtClean="0"/>
              <a:t>involucrata</a:t>
            </a:r>
            <a:endParaRPr lang="en-US" sz="3200" i="1" dirty="0" smtClean="0"/>
          </a:p>
          <a:p>
            <a:pPr algn="ctr"/>
            <a:r>
              <a:rPr lang="en-US" sz="3200" dirty="0"/>
              <a:t>W</a:t>
            </a:r>
            <a:r>
              <a:rPr lang="en-US" sz="3200" dirty="0" smtClean="0"/>
              <a:t>ild </a:t>
            </a:r>
            <a:r>
              <a:rPr lang="en-US" sz="3200" dirty="0"/>
              <a:t>S</a:t>
            </a:r>
            <a:r>
              <a:rPr lang="en-US" sz="3200" dirty="0" smtClean="0"/>
              <a:t>age</a:t>
            </a:r>
            <a:endParaRPr lang="en-US" sz="3200" dirty="0"/>
          </a:p>
        </p:txBody>
      </p:sp>
    </p:spTree>
    <p:extLst>
      <p:ext uri="{BB962C8B-B14F-4D97-AF65-F5344CB8AC3E}">
        <p14:creationId xmlns:p14="http://schemas.microsoft.com/office/powerpoint/2010/main" val="165908151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503238" y="1828800"/>
            <a:ext cx="8207375" cy="405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339725" indent="-339725">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1pPr>
            <a:lvl2pPr marL="739775" indent="-282575">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2pPr>
            <a:lvl3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3pPr>
            <a:lvl4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4pPr>
            <a:lvl5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5pPr>
            <a:lvl6pPr marL="25146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6pPr>
            <a:lvl7pPr marL="29718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7pPr>
            <a:lvl8pPr marL="34290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8pPr>
            <a:lvl9pPr marL="38862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9pPr>
          </a:lstStyle>
          <a:p>
            <a:pPr hangingPunct="1">
              <a:lnSpc>
                <a:spcPct val="100000"/>
              </a:lnSpc>
              <a:spcBef>
                <a:spcPts val="488"/>
              </a:spcBef>
              <a:spcAft>
                <a:spcPts val="600"/>
              </a:spcAft>
              <a:buClr>
                <a:srgbClr val="C8C8B1"/>
              </a:buClr>
              <a:buFont typeface="Wingdings 2" panose="05020102010507070707" pitchFamily="18" charset="2"/>
              <a:buChar char=""/>
            </a:pPr>
            <a:r>
              <a:rPr lang="en-US" altLang="en-US" sz="2400" dirty="0" err="1">
                <a:solidFill>
                  <a:srgbClr val="FFFFFF"/>
                </a:solidFill>
                <a:latin typeface="Verdana" panose="020B0604030504040204" pitchFamily="34" charset="0"/>
              </a:rPr>
              <a:t>Primero</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rastrille</a:t>
            </a:r>
            <a:r>
              <a:rPr lang="en-US" altLang="en-US" sz="2400" dirty="0">
                <a:solidFill>
                  <a:srgbClr val="FFFFFF"/>
                </a:solidFill>
                <a:latin typeface="Verdana" panose="020B0604030504040204" pitchFamily="34" charset="0"/>
              </a:rPr>
              <a:t> el </a:t>
            </a:r>
            <a:r>
              <a:rPr lang="en-US" altLang="en-US" sz="2400" dirty="0" err="1">
                <a:solidFill>
                  <a:srgbClr val="FFFFFF"/>
                </a:solidFill>
                <a:latin typeface="Verdana" panose="020B0604030504040204" pitchFamily="34" charset="0"/>
              </a:rPr>
              <a:t>suelo</a:t>
            </a:r>
            <a:r>
              <a:rPr lang="en-US" altLang="en-US" sz="2400" dirty="0">
                <a:solidFill>
                  <a:srgbClr val="FFFFFF"/>
                </a:solidFill>
                <a:latin typeface="Verdana" panose="020B0604030504040204" pitchFamily="34" charset="0"/>
              </a:rPr>
              <a:t> y </a:t>
            </a:r>
            <a:r>
              <a:rPr lang="en-US" altLang="en-US" sz="2400" dirty="0" err="1">
                <a:solidFill>
                  <a:srgbClr val="FFFFFF"/>
                </a:solidFill>
                <a:latin typeface="Verdana" panose="020B0604030504040204" pitchFamily="34" charset="0"/>
              </a:rPr>
              <a:t>elimine</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las</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piedras</a:t>
            </a:r>
            <a:r>
              <a:rPr lang="en-US" altLang="en-US" sz="2400" dirty="0">
                <a:solidFill>
                  <a:srgbClr val="FFFFFF"/>
                </a:solidFill>
                <a:latin typeface="Verdana" panose="020B0604030504040204" pitchFamily="34" charset="0"/>
              </a:rPr>
              <a:t>.</a:t>
            </a:r>
          </a:p>
          <a:p>
            <a:pPr hangingPunct="1">
              <a:lnSpc>
                <a:spcPct val="100000"/>
              </a:lnSpc>
              <a:spcBef>
                <a:spcPts val="488"/>
              </a:spcBef>
              <a:spcAft>
                <a:spcPts val="600"/>
              </a:spcAft>
              <a:buClr>
                <a:srgbClr val="C8C8B1"/>
              </a:buClr>
              <a:buFont typeface="Wingdings 2" panose="05020102010507070707" pitchFamily="18" charset="2"/>
              <a:buChar char=""/>
            </a:pPr>
            <a:r>
              <a:rPr lang="en-US" altLang="en-US" sz="2400" dirty="0">
                <a:solidFill>
                  <a:srgbClr val="FFFFFF"/>
                </a:solidFill>
                <a:latin typeface="Verdana" panose="020B0604030504040204" pitchFamily="34" charset="0"/>
              </a:rPr>
              <a:t>Cave </a:t>
            </a:r>
            <a:r>
              <a:rPr lang="en-US" altLang="en-US" sz="2400" dirty="0" err="1">
                <a:solidFill>
                  <a:srgbClr val="FFFFFF"/>
                </a:solidFill>
                <a:latin typeface="Verdana" panose="020B0604030504040204" pitchFamily="34" charset="0"/>
              </a:rPr>
              <a:t>agujeros</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grandes</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para</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que</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las</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raíces</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puedan</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bajar</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traiga</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tierra</a:t>
            </a:r>
            <a:r>
              <a:rPr lang="en-US" altLang="en-US" sz="2400" dirty="0">
                <a:solidFill>
                  <a:srgbClr val="FFFFFF"/>
                </a:solidFill>
                <a:latin typeface="Verdana" panose="020B0604030504040204" pitchFamily="34" charset="0"/>
              </a:rPr>
              <a:t> y </a:t>
            </a:r>
            <a:r>
              <a:rPr lang="en-US" altLang="en-US" sz="2400" dirty="0" err="1">
                <a:solidFill>
                  <a:srgbClr val="FFFFFF"/>
                </a:solidFill>
                <a:latin typeface="Verdana" panose="020B0604030504040204" pitchFamily="34" charset="0"/>
              </a:rPr>
              <a:t>póngala</a:t>
            </a:r>
            <a:r>
              <a:rPr lang="en-US" altLang="en-US" sz="2400" dirty="0">
                <a:solidFill>
                  <a:srgbClr val="FFFFFF"/>
                </a:solidFill>
                <a:latin typeface="Verdana" panose="020B0604030504040204" pitchFamily="34" charset="0"/>
              </a:rPr>
              <a:t> en los </a:t>
            </a:r>
            <a:r>
              <a:rPr lang="en-US" altLang="en-US" sz="2400" dirty="0" err="1">
                <a:solidFill>
                  <a:srgbClr val="FFFFFF"/>
                </a:solidFill>
                <a:latin typeface="Verdana" panose="020B0604030504040204" pitchFamily="34" charset="0"/>
              </a:rPr>
              <a:t>agujeros</a:t>
            </a:r>
            <a:r>
              <a:rPr lang="en-US" altLang="en-US" sz="2400" dirty="0">
                <a:solidFill>
                  <a:srgbClr val="FFFFFF"/>
                </a:solidFill>
                <a:latin typeface="Verdana" panose="020B0604030504040204" pitchFamily="34" charset="0"/>
              </a:rPr>
              <a:t>.</a:t>
            </a:r>
          </a:p>
          <a:p>
            <a:pPr hangingPunct="1">
              <a:lnSpc>
                <a:spcPct val="100000"/>
              </a:lnSpc>
              <a:spcBef>
                <a:spcPts val="488"/>
              </a:spcBef>
              <a:spcAft>
                <a:spcPts val="600"/>
              </a:spcAft>
              <a:buClr>
                <a:srgbClr val="C8C8B1"/>
              </a:buClr>
              <a:buFont typeface="Wingdings 2" panose="05020102010507070707" pitchFamily="18" charset="2"/>
              <a:buChar char=""/>
            </a:pPr>
            <a:r>
              <a:rPr lang="en-US" altLang="en-US" sz="2400" dirty="0" err="1">
                <a:solidFill>
                  <a:srgbClr val="FFFFFF"/>
                </a:solidFill>
                <a:latin typeface="Verdana" panose="020B0604030504040204" pitchFamily="34" charset="0"/>
              </a:rPr>
              <a:t>Piense</a:t>
            </a:r>
            <a:r>
              <a:rPr lang="en-US" altLang="en-US" sz="2400" dirty="0">
                <a:solidFill>
                  <a:srgbClr val="FFFFFF"/>
                </a:solidFill>
                <a:latin typeface="Verdana" panose="020B0604030504040204" pitchFamily="34" charset="0"/>
              </a:rPr>
              <a:t> en plantar </a:t>
            </a:r>
            <a:r>
              <a:rPr lang="en-US" altLang="en-US" sz="2400" dirty="0" err="1">
                <a:solidFill>
                  <a:srgbClr val="FFFFFF"/>
                </a:solidFill>
                <a:latin typeface="Verdana" panose="020B0604030504040204" pitchFamily="34" charset="0"/>
              </a:rPr>
              <a:t>especies</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nativas</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para</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las</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aves</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pero</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también</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plantas</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que</a:t>
            </a:r>
            <a:r>
              <a:rPr lang="en-US" altLang="en-US" sz="2400" dirty="0">
                <a:solidFill>
                  <a:srgbClr val="FFFFFF"/>
                </a:solidFill>
                <a:latin typeface="Verdana" panose="020B0604030504040204" pitchFamily="34" charset="0"/>
              </a:rPr>
              <a:t> le </a:t>
            </a:r>
            <a:r>
              <a:rPr lang="en-US" altLang="en-US" sz="2400" dirty="0" err="1">
                <a:solidFill>
                  <a:srgbClr val="FFFFFF"/>
                </a:solidFill>
                <a:latin typeface="Verdana" panose="020B0604030504040204" pitchFamily="34" charset="0"/>
              </a:rPr>
              <a:t>proporcionen</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alimento</a:t>
            </a:r>
            <a:r>
              <a:rPr lang="en-US" altLang="en-US" sz="2400" dirty="0">
                <a:solidFill>
                  <a:srgbClr val="FFFFFF"/>
                </a:solidFill>
                <a:latin typeface="Verdana" panose="020B0604030504040204" pitchFamily="34" charset="0"/>
              </a:rPr>
              <a:t> a </a:t>
            </a:r>
            <a:r>
              <a:rPr lang="en-US" altLang="en-US" sz="2400" dirty="0" err="1">
                <a:solidFill>
                  <a:srgbClr val="FFFFFF"/>
                </a:solidFill>
                <a:latin typeface="Verdana" panose="020B0604030504040204" pitchFamily="34" charset="0"/>
              </a:rPr>
              <a:t>su</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familia</a:t>
            </a:r>
            <a:r>
              <a:rPr lang="en-US" altLang="en-US" sz="2400" dirty="0">
                <a:solidFill>
                  <a:srgbClr val="FFFFFF"/>
                </a:solidFill>
                <a:latin typeface="Verdana" panose="020B0604030504040204" pitchFamily="34" charset="0"/>
              </a:rPr>
              <a:t>:</a:t>
            </a:r>
          </a:p>
          <a:p>
            <a:pPr lvl="1" hangingPunct="1">
              <a:lnSpc>
                <a:spcPct val="100000"/>
              </a:lnSpc>
              <a:spcBef>
                <a:spcPts val="438"/>
              </a:spcBef>
              <a:spcAft>
                <a:spcPts val="600"/>
              </a:spcAft>
              <a:buClr>
                <a:srgbClr val="C8C8B1"/>
              </a:buClr>
              <a:buFont typeface="Wingdings 2" panose="05020102010507070707" pitchFamily="18" charset="2"/>
              <a:buChar char=""/>
            </a:pPr>
            <a:r>
              <a:rPr lang="en-US" altLang="en-US" sz="2200" dirty="0">
                <a:solidFill>
                  <a:srgbClr val="FFFFFF"/>
                </a:solidFill>
                <a:latin typeface="Verdana" panose="020B0604030504040204" pitchFamily="34" charset="0"/>
              </a:rPr>
              <a:t>Bananas y </a:t>
            </a:r>
            <a:r>
              <a:rPr lang="en-US" altLang="en-US" sz="2200" dirty="0" err="1">
                <a:solidFill>
                  <a:srgbClr val="FFFFFF"/>
                </a:solidFill>
                <a:latin typeface="Verdana" panose="020B0604030504040204" pitchFamily="34" charset="0"/>
              </a:rPr>
              <a:t>Limas</a:t>
            </a:r>
            <a:endParaRPr lang="en-US" altLang="en-US" sz="2200" dirty="0">
              <a:solidFill>
                <a:srgbClr val="FFFFFF"/>
              </a:solidFill>
              <a:latin typeface="Verdana" panose="020B0604030504040204" pitchFamily="34" charset="0"/>
            </a:endParaRPr>
          </a:p>
          <a:p>
            <a:pPr lvl="1" hangingPunct="1">
              <a:lnSpc>
                <a:spcPct val="100000"/>
              </a:lnSpc>
              <a:spcBef>
                <a:spcPts val="438"/>
              </a:spcBef>
              <a:spcAft>
                <a:spcPts val="600"/>
              </a:spcAft>
              <a:buClr>
                <a:srgbClr val="C8C8B1"/>
              </a:buClr>
              <a:buFont typeface="Wingdings 2" panose="05020102010507070707" pitchFamily="18" charset="2"/>
              <a:buChar char=""/>
            </a:pPr>
            <a:r>
              <a:rPr lang="en-US" altLang="en-US" sz="2200" dirty="0" err="1">
                <a:solidFill>
                  <a:srgbClr val="FFFFFF"/>
                </a:solidFill>
                <a:latin typeface="Verdana" panose="020B0604030504040204" pitchFamily="34" charset="0"/>
              </a:rPr>
              <a:t>Guandules</a:t>
            </a:r>
            <a:endParaRPr lang="en-US" altLang="en-US" sz="2200" dirty="0">
              <a:solidFill>
                <a:srgbClr val="FFFFFF"/>
              </a:solidFill>
              <a:latin typeface="Verdana" panose="020B0604030504040204" pitchFamily="34" charset="0"/>
            </a:endParaRPr>
          </a:p>
          <a:p>
            <a:pPr lvl="1" hangingPunct="1">
              <a:lnSpc>
                <a:spcPct val="100000"/>
              </a:lnSpc>
              <a:spcBef>
                <a:spcPts val="438"/>
              </a:spcBef>
              <a:spcAft>
                <a:spcPts val="600"/>
              </a:spcAft>
              <a:buClr>
                <a:srgbClr val="C8C8B1"/>
              </a:buClr>
              <a:buFont typeface="Wingdings 2" panose="05020102010507070707" pitchFamily="18" charset="2"/>
              <a:buChar char=""/>
            </a:pPr>
            <a:r>
              <a:rPr lang="en-US" altLang="en-US" sz="2200" dirty="0" err="1">
                <a:solidFill>
                  <a:srgbClr val="FFFFFF"/>
                </a:solidFill>
                <a:latin typeface="Verdana" panose="020B0604030504040204" pitchFamily="34" charset="0"/>
              </a:rPr>
              <a:t>Brasilita</a:t>
            </a:r>
            <a:endParaRPr lang="en-US" altLang="en-US" sz="2200" dirty="0">
              <a:solidFill>
                <a:srgbClr val="FFFFFF"/>
              </a:solidFill>
              <a:latin typeface="Verdana" panose="020B0604030504040204" pitchFamily="34" charset="0"/>
            </a:endParaRPr>
          </a:p>
        </p:txBody>
      </p:sp>
      <p:sp>
        <p:nvSpPr>
          <p:cNvPr id="7" name="Rectangle 1"/>
          <p:cNvSpPr>
            <a:spLocks noGrp="1" noChangeArrowheads="1"/>
          </p:cNvSpPr>
          <p:nvPr>
            <p:ph type="title" idx="4294967295"/>
          </p:nvPr>
        </p:nvSpPr>
        <p:spPr>
          <a:xfrm>
            <a:off x="1370013" y="457200"/>
            <a:ext cx="7124700" cy="923925"/>
          </a:xfrm>
          <a:ln/>
        </p:spPr>
        <p:txBody>
          <a:bodyPr/>
          <a:lstStyle/>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200" dirty="0">
                <a:solidFill>
                  <a:srgbClr val="000000"/>
                </a:solidFill>
              </a:rPr>
              <a:t>¿</a:t>
            </a:r>
            <a:r>
              <a:rPr lang="en-US" altLang="en-US" sz="3200" dirty="0" err="1">
                <a:solidFill>
                  <a:srgbClr val="000000"/>
                </a:solidFill>
              </a:rPr>
              <a:t>Cómo</a:t>
            </a:r>
            <a:r>
              <a:rPr lang="en-US" altLang="en-US" sz="3200" dirty="0">
                <a:solidFill>
                  <a:srgbClr val="000000"/>
                </a:solidFill>
              </a:rPr>
              <a:t> </a:t>
            </a:r>
            <a:r>
              <a:rPr lang="en-US" altLang="en-US" sz="3200" dirty="0" err="1">
                <a:solidFill>
                  <a:srgbClr val="000000"/>
                </a:solidFill>
              </a:rPr>
              <a:t>empezar</a:t>
            </a:r>
            <a:r>
              <a:rPr lang="en-US" altLang="en-US" sz="3200" dirty="0">
                <a:solidFill>
                  <a:srgbClr val="000000"/>
                </a:solidFill>
              </a:rPr>
              <a:t> un </a:t>
            </a:r>
            <a:r>
              <a:rPr lang="en-US" altLang="en-US" sz="3200" dirty="0" err="1">
                <a:solidFill>
                  <a:srgbClr val="000000"/>
                </a:solidFill>
              </a:rPr>
              <a:t>jardín</a:t>
            </a:r>
            <a:r>
              <a:rPr lang="en-US" altLang="en-US" sz="3200" dirty="0">
                <a:solidFill>
                  <a:srgbClr val="000000"/>
                </a:solidFill>
              </a:rPr>
              <a:t> de </a:t>
            </a:r>
            <a:r>
              <a:rPr lang="en-US" altLang="en-US" sz="3200" dirty="0" err="1">
                <a:solidFill>
                  <a:srgbClr val="000000"/>
                </a:solidFill>
              </a:rPr>
              <a:t>plantas</a:t>
            </a:r>
            <a:r>
              <a:rPr lang="en-US" altLang="en-US" sz="3200" dirty="0">
                <a:solidFill>
                  <a:srgbClr val="000000"/>
                </a:solidFill>
              </a:rPr>
              <a:t> </a:t>
            </a:r>
            <a:r>
              <a:rPr lang="en-US" altLang="en-US" sz="3200" dirty="0" err="1">
                <a:solidFill>
                  <a:srgbClr val="000000"/>
                </a:solidFill>
              </a:rPr>
              <a:t>nativas</a:t>
            </a:r>
            <a:r>
              <a:rPr lang="en-US" altLang="en-US" sz="3200" dirty="0">
                <a:solidFill>
                  <a:srgbClr val="000000"/>
                </a:solidFill>
              </a:rPr>
              <a:t> en </a:t>
            </a:r>
            <a:r>
              <a:rPr lang="en-US" altLang="en-US" sz="3200" dirty="0" err="1">
                <a:solidFill>
                  <a:srgbClr val="000000"/>
                </a:solidFill>
              </a:rPr>
              <a:t>su</a:t>
            </a:r>
            <a:r>
              <a:rPr lang="en-US" altLang="en-US" sz="3200" dirty="0">
                <a:solidFill>
                  <a:srgbClr val="000000"/>
                </a:solidFill>
              </a:rPr>
              <a:t> patio?</a:t>
            </a:r>
          </a:p>
        </p:txBody>
      </p:sp>
    </p:spTree>
    <p:extLst>
      <p:ext uri="{BB962C8B-B14F-4D97-AF65-F5344CB8AC3E}">
        <p14:creationId xmlns:p14="http://schemas.microsoft.com/office/powerpoint/2010/main" val="185843232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Grp="1" noChangeArrowheads="1"/>
          </p:cNvSpPr>
          <p:nvPr>
            <p:ph type="title" idx="4294967295"/>
          </p:nvPr>
        </p:nvSpPr>
        <p:spPr>
          <a:xfrm>
            <a:off x="1009650" y="457200"/>
            <a:ext cx="7124700" cy="923925"/>
          </a:xfrm>
          <a:ln/>
        </p:spPr>
        <p:txBody>
          <a:bodyPr/>
          <a:lstStyle/>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200" dirty="0" err="1">
                <a:solidFill>
                  <a:srgbClr val="000000"/>
                </a:solidFill>
              </a:rPr>
              <a:t>Otras</a:t>
            </a:r>
            <a:r>
              <a:rPr lang="en-US" altLang="en-US" sz="3200" dirty="0">
                <a:solidFill>
                  <a:srgbClr val="000000"/>
                </a:solidFill>
              </a:rPr>
              <a:t> </a:t>
            </a:r>
            <a:r>
              <a:rPr lang="en-US" altLang="en-US" sz="3200" dirty="0" err="1">
                <a:solidFill>
                  <a:srgbClr val="000000"/>
                </a:solidFill>
              </a:rPr>
              <a:t>plantas</a:t>
            </a:r>
            <a:r>
              <a:rPr lang="en-US" altLang="en-US" sz="3200" dirty="0">
                <a:solidFill>
                  <a:srgbClr val="000000"/>
                </a:solidFill>
              </a:rPr>
              <a:t> </a:t>
            </a:r>
            <a:r>
              <a:rPr lang="en-US" altLang="en-US" sz="3200" dirty="0" err="1">
                <a:solidFill>
                  <a:srgbClr val="000000"/>
                </a:solidFill>
              </a:rPr>
              <a:t>para</a:t>
            </a:r>
            <a:r>
              <a:rPr lang="en-US" altLang="en-US" sz="3200" dirty="0">
                <a:solidFill>
                  <a:srgbClr val="000000"/>
                </a:solidFill>
              </a:rPr>
              <a:t> </a:t>
            </a:r>
            <a:r>
              <a:rPr lang="en-US" altLang="en-US" sz="3200" dirty="0" err="1">
                <a:solidFill>
                  <a:srgbClr val="000000"/>
                </a:solidFill>
              </a:rPr>
              <a:t>considerar</a:t>
            </a:r>
            <a:r>
              <a:rPr lang="en-US" altLang="en-US" sz="3200" dirty="0">
                <a:solidFill>
                  <a:srgbClr val="000000"/>
                </a:solidFill>
              </a:rPr>
              <a:t>:</a:t>
            </a:r>
          </a:p>
        </p:txBody>
      </p:sp>
      <p:sp>
        <p:nvSpPr>
          <p:cNvPr id="7" name="Text Box 2"/>
          <p:cNvSpPr txBox="1">
            <a:spLocks noChangeArrowheads="1"/>
          </p:cNvSpPr>
          <p:nvPr/>
        </p:nvSpPr>
        <p:spPr bwMode="auto">
          <a:xfrm>
            <a:off x="914400" y="1600200"/>
            <a:ext cx="7124700" cy="405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339725" indent="-339725">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1pPr>
            <a:lvl2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2pPr>
            <a:lvl3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3pPr>
            <a:lvl4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4pPr>
            <a:lvl5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5pPr>
            <a:lvl6pPr marL="25146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6pPr>
            <a:lvl7pPr marL="29718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7pPr>
            <a:lvl8pPr marL="34290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8pPr>
            <a:lvl9pPr marL="38862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9pPr>
          </a:lstStyle>
          <a:p>
            <a:pPr hangingPunct="1">
              <a:lnSpc>
                <a:spcPct val="100000"/>
              </a:lnSpc>
              <a:spcBef>
                <a:spcPts val="438"/>
              </a:spcBef>
              <a:spcAft>
                <a:spcPts val="600"/>
              </a:spcAft>
              <a:buClr>
                <a:srgbClr val="C8C8B1"/>
              </a:buClr>
              <a:buFont typeface="Wingdings 2" panose="05020102010507070707" pitchFamily="18" charset="2"/>
              <a:buChar char=""/>
            </a:pPr>
            <a:r>
              <a:rPr lang="en-US" altLang="en-US" sz="2200" dirty="0" err="1">
                <a:solidFill>
                  <a:srgbClr val="FFFFFF"/>
                </a:solidFill>
                <a:latin typeface="Verdana" panose="020B0604030504040204" pitchFamily="34" charset="0"/>
              </a:rPr>
              <a:t>Semeruca</a:t>
            </a:r>
            <a:r>
              <a:rPr lang="en-US" altLang="en-US" sz="2200" dirty="0">
                <a:solidFill>
                  <a:srgbClr val="FFFFFF"/>
                </a:solidFill>
                <a:latin typeface="Verdana" panose="020B0604030504040204" pitchFamily="34" charset="0"/>
              </a:rPr>
              <a:t> (</a:t>
            </a:r>
            <a:r>
              <a:rPr lang="en-US" altLang="en-US" sz="2200" i="1" dirty="0" err="1">
                <a:solidFill>
                  <a:srgbClr val="FFFFFF"/>
                </a:solidFill>
                <a:latin typeface="Verdana" panose="020B0604030504040204" pitchFamily="34" charset="0"/>
              </a:rPr>
              <a:t>Malpighia</a:t>
            </a:r>
            <a:r>
              <a:rPr lang="en-US" altLang="en-US" sz="2200" dirty="0">
                <a:solidFill>
                  <a:srgbClr val="FFFFFF"/>
                </a:solidFill>
                <a:latin typeface="Verdana" panose="020B0604030504040204" pitchFamily="34" charset="0"/>
              </a:rPr>
              <a:t> sp.) – gran </a:t>
            </a:r>
            <a:r>
              <a:rPr lang="en-US" altLang="en-US" sz="2200" dirty="0" err="1">
                <a:solidFill>
                  <a:srgbClr val="FFFFFF"/>
                </a:solidFill>
                <a:latin typeface="Verdana" panose="020B0604030504040204" pitchFamily="34" charset="0"/>
              </a:rPr>
              <a:t>fuente</a:t>
            </a:r>
            <a:r>
              <a:rPr lang="en-US" altLang="en-US" sz="2200" dirty="0">
                <a:solidFill>
                  <a:srgbClr val="FFFFFF"/>
                </a:solidFill>
                <a:latin typeface="Verdana" panose="020B0604030504040204" pitchFamily="34" charset="0"/>
              </a:rPr>
              <a:t> de </a:t>
            </a:r>
            <a:r>
              <a:rPr lang="en-US" altLang="en-US" sz="2200" dirty="0" err="1">
                <a:solidFill>
                  <a:srgbClr val="FFFFFF"/>
                </a:solidFill>
                <a:latin typeface="Verdana" panose="020B0604030504040204" pitchFamily="34" charset="0"/>
              </a:rPr>
              <a:t>vitamina</a:t>
            </a:r>
            <a:r>
              <a:rPr lang="en-US" altLang="en-US" sz="2200" dirty="0">
                <a:solidFill>
                  <a:srgbClr val="FFFFFF"/>
                </a:solidFill>
                <a:latin typeface="Verdana" panose="020B0604030504040204" pitchFamily="34" charset="0"/>
              </a:rPr>
              <a:t> C </a:t>
            </a:r>
            <a:r>
              <a:rPr lang="en-US" altLang="en-US" sz="2200" dirty="0" err="1">
                <a:solidFill>
                  <a:srgbClr val="FFFFFF"/>
                </a:solidFill>
                <a:latin typeface="Verdana" panose="020B0604030504040204" pitchFamily="34" charset="0"/>
              </a:rPr>
              <a:t>para</a:t>
            </a:r>
            <a:r>
              <a:rPr lang="en-US" altLang="en-US" sz="2200" dirty="0">
                <a:solidFill>
                  <a:srgbClr val="FFFFFF"/>
                </a:solidFill>
                <a:latin typeface="Verdana" panose="020B0604030504040204" pitchFamily="34" charset="0"/>
              </a:rPr>
              <a:t> los </a:t>
            </a:r>
            <a:r>
              <a:rPr lang="en-US" altLang="en-US" sz="2200" dirty="0" err="1">
                <a:solidFill>
                  <a:srgbClr val="FFFFFF"/>
                </a:solidFill>
                <a:latin typeface="Verdana" panose="020B0604030504040204" pitchFamily="34" charset="0"/>
              </a:rPr>
              <a:t>niños</a:t>
            </a:r>
            <a:r>
              <a:rPr lang="en-US" altLang="en-US" sz="2200" dirty="0">
                <a:solidFill>
                  <a:srgbClr val="FFFFFF"/>
                </a:solidFill>
                <a:latin typeface="Verdana" panose="020B0604030504040204" pitchFamily="34" charset="0"/>
              </a:rPr>
              <a:t>, da </a:t>
            </a:r>
            <a:r>
              <a:rPr lang="en-US" altLang="en-US" sz="2200" dirty="0" err="1">
                <a:solidFill>
                  <a:srgbClr val="FFFFFF"/>
                </a:solidFill>
                <a:latin typeface="Verdana" panose="020B0604030504040204" pitchFamily="34" charset="0"/>
              </a:rPr>
              <a:t>frutos</a:t>
            </a:r>
            <a:r>
              <a:rPr lang="en-US" altLang="en-US" sz="2200" dirty="0">
                <a:solidFill>
                  <a:srgbClr val="FFFFFF"/>
                </a:solidFill>
                <a:latin typeface="Verdana" panose="020B0604030504040204" pitchFamily="34" charset="0"/>
              </a:rPr>
              <a:t> </a:t>
            </a:r>
            <a:r>
              <a:rPr lang="en-US" altLang="en-US" sz="2200" dirty="0" err="1">
                <a:solidFill>
                  <a:srgbClr val="FFFFFF"/>
                </a:solidFill>
                <a:latin typeface="Verdana" panose="020B0604030504040204" pitchFamily="34" charset="0"/>
              </a:rPr>
              <a:t>varias</a:t>
            </a:r>
            <a:r>
              <a:rPr lang="en-US" altLang="en-US" sz="2200" dirty="0">
                <a:solidFill>
                  <a:srgbClr val="FFFFFF"/>
                </a:solidFill>
                <a:latin typeface="Verdana" panose="020B0604030504040204" pitchFamily="34" charset="0"/>
              </a:rPr>
              <a:t> </a:t>
            </a:r>
            <a:r>
              <a:rPr lang="en-US" altLang="en-US" sz="2200" dirty="0" err="1">
                <a:solidFill>
                  <a:srgbClr val="FFFFFF"/>
                </a:solidFill>
                <a:latin typeface="Verdana" panose="020B0604030504040204" pitchFamily="34" charset="0"/>
              </a:rPr>
              <a:t>veces</a:t>
            </a:r>
            <a:r>
              <a:rPr lang="en-US" altLang="en-US" sz="2200" dirty="0">
                <a:solidFill>
                  <a:srgbClr val="FFFFFF"/>
                </a:solidFill>
                <a:latin typeface="Verdana" panose="020B0604030504040204" pitchFamily="34" charset="0"/>
              </a:rPr>
              <a:t> al </a:t>
            </a:r>
            <a:r>
              <a:rPr lang="en-US" altLang="en-US" sz="2200" dirty="0" err="1">
                <a:solidFill>
                  <a:srgbClr val="FFFFFF"/>
                </a:solidFill>
                <a:latin typeface="Verdana" panose="020B0604030504040204" pitchFamily="34" charset="0"/>
              </a:rPr>
              <a:t>año</a:t>
            </a:r>
            <a:r>
              <a:rPr lang="en-US" altLang="en-US" sz="2200" dirty="0">
                <a:solidFill>
                  <a:srgbClr val="FFFFFF"/>
                </a:solidFill>
                <a:latin typeface="Verdana" panose="020B0604030504040204" pitchFamily="34" charset="0"/>
              </a:rPr>
              <a:t>. Las </a:t>
            </a:r>
            <a:r>
              <a:rPr lang="en-US" altLang="en-US" sz="2200" dirty="0" err="1">
                <a:solidFill>
                  <a:srgbClr val="FFFFFF"/>
                </a:solidFill>
                <a:latin typeface="Verdana" panose="020B0604030504040204" pitchFamily="34" charset="0"/>
              </a:rPr>
              <a:t>aves</a:t>
            </a:r>
            <a:r>
              <a:rPr lang="en-US" altLang="en-US" sz="2200" dirty="0">
                <a:solidFill>
                  <a:srgbClr val="FFFFFF"/>
                </a:solidFill>
                <a:latin typeface="Verdana" panose="020B0604030504040204" pitchFamily="34" charset="0"/>
              </a:rPr>
              <a:t> la </a:t>
            </a:r>
            <a:r>
              <a:rPr lang="en-US" altLang="en-US" sz="2200" dirty="0" err="1">
                <a:solidFill>
                  <a:srgbClr val="FFFFFF"/>
                </a:solidFill>
                <a:latin typeface="Verdana" panose="020B0604030504040204" pitchFamily="34" charset="0"/>
              </a:rPr>
              <a:t>adoran</a:t>
            </a:r>
            <a:r>
              <a:rPr lang="en-US" altLang="en-US" sz="2200" dirty="0">
                <a:solidFill>
                  <a:srgbClr val="FFFFFF"/>
                </a:solidFill>
                <a:latin typeface="Verdana" panose="020B0604030504040204" pitchFamily="34" charset="0"/>
              </a:rPr>
              <a:t>.</a:t>
            </a:r>
          </a:p>
          <a:p>
            <a:pPr hangingPunct="1">
              <a:lnSpc>
                <a:spcPct val="100000"/>
              </a:lnSpc>
              <a:spcBef>
                <a:spcPts val="438"/>
              </a:spcBef>
              <a:spcAft>
                <a:spcPts val="600"/>
              </a:spcAft>
              <a:buClr>
                <a:srgbClr val="C8C8B1"/>
              </a:buClr>
              <a:buFont typeface="Wingdings 2" panose="05020102010507070707" pitchFamily="18" charset="2"/>
              <a:buChar char=""/>
            </a:pPr>
            <a:r>
              <a:rPr lang="en-US" altLang="en-US" sz="2200" dirty="0" err="1">
                <a:solidFill>
                  <a:srgbClr val="FFFFFF"/>
                </a:solidFill>
                <a:latin typeface="Verdana" panose="020B0604030504040204" pitchFamily="34" charset="0"/>
              </a:rPr>
              <a:t>Níspero</a:t>
            </a:r>
            <a:r>
              <a:rPr lang="en-US" altLang="en-US" sz="2200" dirty="0">
                <a:solidFill>
                  <a:srgbClr val="FFFFFF"/>
                </a:solidFill>
                <a:latin typeface="Verdana" panose="020B0604030504040204" pitchFamily="34" charset="0"/>
              </a:rPr>
              <a:t> (</a:t>
            </a:r>
            <a:r>
              <a:rPr lang="en-US" altLang="en-US" sz="2200" i="1" dirty="0" err="1">
                <a:solidFill>
                  <a:srgbClr val="FFFFFF"/>
                </a:solidFill>
                <a:latin typeface="Verdana" panose="020B0604030504040204" pitchFamily="34" charset="0"/>
              </a:rPr>
              <a:t>Manilkara</a:t>
            </a:r>
            <a:r>
              <a:rPr lang="en-US" altLang="en-US" sz="2200" i="1" dirty="0">
                <a:solidFill>
                  <a:srgbClr val="FFFFFF"/>
                </a:solidFill>
                <a:latin typeface="Verdana" panose="020B0604030504040204" pitchFamily="34" charset="0"/>
              </a:rPr>
              <a:t> </a:t>
            </a:r>
            <a:r>
              <a:rPr lang="en-US" altLang="en-US" sz="2200" i="1" dirty="0" err="1">
                <a:solidFill>
                  <a:srgbClr val="FFFFFF"/>
                </a:solidFill>
                <a:latin typeface="Verdana" panose="020B0604030504040204" pitchFamily="34" charset="0"/>
              </a:rPr>
              <a:t>zapota</a:t>
            </a:r>
            <a:r>
              <a:rPr lang="en-US" altLang="en-US" sz="2200" dirty="0">
                <a:solidFill>
                  <a:srgbClr val="FFFFFF"/>
                </a:solidFill>
                <a:latin typeface="Verdana" panose="020B0604030504040204" pitchFamily="34" charset="0"/>
              </a:rPr>
              <a:t>) – </a:t>
            </a:r>
            <a:r>
              <a:rPr lang="en-US" altLang="en-US" sz="2200" dirty="0" err="1">
                <a:solidFill>
                  <a:srgbClr val="FFFFFF"/>
                </a:solidFill>
                <a:latin typeface="Verdana" panose="020B0604030504040204" pitchFamily="34" charset="0"/>
              </a:rPr>
              <a:t>puede</a:t>
            </a:r>
            <a:r>
              <a:rPr lang="en-US" altLang="en-US" sz="2200" dirty="0">
                <a:solidFill>
                  <a:srgbClr val="FFFFFF"/>
                </a:solidFill>
                <a:latin typeface="Verdana" panose="020B0604030504040204" pitchFamily="34" charset="0"/>
              </a:rPr>
              <a:t> </a:t>
            </a:r>
            <a:r>
              <a:rPr lang="en-US" altLang="en-US" sz="2200" dirty="0" err="1">
                <a:solidFill>
                  <a:srgbClr val="FFFFFF"/>
                </a:solidFill>
                <a:latin typeface="Verdana" panose="020B0604030504040204" pitchFamily="34" charset="0"/>
              </a:rPr>
              <a:t>convertirse</a:t>
            </a:r>
            <a:r>
              <a:rPr lang="en-US" altLang="en-US" sz="2200" dirty="0">
                <a:solidFill>
                  <a:srgbClr val="FFFFFF"/>
                </a:solidFill>
                <a:latin typeface="Verdana" panose="020B0604030504040204" pitchFamily="34" charset="0"/>
              </a:rPr>
              <a:t> en gran y bello </a:t>
            </a:r>
            <a:r>
              <a:rPr lang="en-US" altLang="en-US" sz="2200" dirty="0" err="1">
                <a:solidFill>
                  <a:srgbClr val="FFFFFF"/>
                </a:solidFill>
                <a:latin typeface="Verdana" panose="020B0604030504040204" pitchFamily="34" charset="0"/>
              </a:rPr>
              <a:t>árbol</a:t>
            </a:r>
            <a:r>
              <a:rPr lang="en-US" altLang="en-US" sz="2200" dirty="0">
                <a:solidFill>
                  <a:srgbClr val="FFFFFF"/>
                </a:solidFill>
                <a:latin typeface="Verdana" panose="020B0604030504040204" pitchFamily="34" charset="0"/>
              </a:rPr>
              <a:t> con </a:t>
            </a:r>
            <a:r>
              <a:rPr lang="en-US" altLang="en-US" sz="2200" dirty="0" err="1">
                <a:solidFill>
                  <a:srgbClr val="FFFFFF"/>
                </a:solidFill>
                <a:latin typeface="Verdana" panose="020B0604030504040204" pitchFamily="34" charset="0"/>
              </a:rPr>
              <a:t>insectos</a:t>
            </a:r>
            <a:r>
              <a:rPr lang="en-US" altLang="en-US" sz="2200" dirty="0">
                <a:solidFill>
                  <a:srgbClr val="FFFFFF"/>
                </a:solidFill>
                <a:latin typeface="Verdana" panose="020B0604030504040204" pitchFamily="34" charset="0"/>
              </a:rPr>
              <a:t>, </a:t>
            </a:r>
            <a:r>
              <a:rPr lang="en-US" altLang="en-US" sz="2200" dirty="0" err="1">
                <a:solidFill>
                  <a:srgbClr val="FFFFFF"/>
                </a:solidFill>
                <a:latin typeface="Verdana" panose="020B0604030504040204" pitchFamily="34" charset="0"/>
              </a:rPr>
              <a:t>néctar</a:t>
            </a:r>
            <a:r>
              <a:rPr lang="en-US" altLang="en-US" sz="2200" dirty="0">
                <a:solidFill>
                  <a:srgbClr val="FFFFFF"/>
                </a:solidFill>
                <a:latin typeface="Verdana" panose="020B0604030504040204" pitchFamily="34" charset="0"/>
              </a:rPr>
              <a:t> y </a:t>
            </a:r>
            <a:r>
              <a:rPr lang="en-US" altLang="en-US" sz="2200" dirty="0" err="1">
                <a:solidFill>
                  <a:srgbClr val="FFFFFF"/>
                </a:solidFill>
                <a:latin typeface="Verdana" panose="020B0604030504040204" pitchFamily="34" charset="0"/>
              </a:rPr>
              <a:t>frutos</a:t>
            </a:r>
            <a:r>
              <a:rPr lang="en-US" altLang="en-US" sz="2200" dirty="0">
                <a:solidFill>
                  <a:srgbClr val="FFFFFF"/>
                </a:solidFill>
                <a:latin typeface="Verdana" panose="020B0604030504040204" pitchFamily="34" charset="0"/>
              </a:rPr>
              <a:t> </a:t>
            </a:r>
            <a:r>
              <a:rPr lang="en-US" altLang="en-US" sz="2200" dirty="0" err="1">
                <a:solidFill>
                  <a:srgbClr val="FFFFFF"/>
                </a:solidFill>
                <a:latin typeface="Verdana" panose="020B0604030504040204" pitchFamily="34" charset="0"/>
              </a:rPr>
              <a:t>para</a:t>
            </a:r>
            <a:r>
              <a:rPr lang="en-US" altLang="en-US" sz="2200" dirty="0">
                <a:solidFill>
                  <a:srgbClr val="FFFFFF"/>
                </a:solidFill>
                <a:latin typeface="Verdana" panose="020B0604030504040204" pitchFamily="34" charset="0"/>
              </a:rPr>
              <a:t> </a:t>
            </a:r>
            <a:r>
              <a:rPr lang="en-US" altLang="en-US" sz="2200" dirty="0" err="1">
                <a:solidFill>
                  <a:srgbClr val="FFFFFF"/>
                </a:solidFill>
                <a:latin typeface="Verdana" panose="020B0604030504040204" pitchFamily="34" charset="0"/>
              </a:rPr>
              <a:t>las</a:t>
            </a:r>
            <a:r>
              <a:rPr lang="en-US" altLang="en-US" sz="2200" dirty="0">
                <a:solidFill>
                  <a:srgbClr val="FFFFFF"/>
                </a:solidFill>
                <a:latin typeface="Verdana" panose="020B0604030504040204" pitchFamily="34" charset="0"/>
              </a:rPr>
              <a:t> </a:t>
            </a:r>
            <a:r>
              <a:rPr lang="en-US" altLang="en-US" sz="2200" dirty="0" err="1">
                <a:solidFill>
                  <a:srgbClr val="FFFFFF"/>
                </a:solidFill>
                <a:latin typeface="Verdana" panose="020B0604030504040204" pitchFamily="34" charset="0"/>
              </a:rPr>
              <a:t>aves</a:t>
            </a:r>
            <a:r>
              <a:rPr lang="en-US" altLang="en-US" sz="2200" dirty="0">
                <a:solidFill>
                  <a:srgbClr val="FFFFFF"/>
                </a:solidFill>
                <a:latin typeface="Verdana" panose="020B0604030504040204" pitchFamily="34" charset="0"/>
              </a:rPr>
              <a:t>.</a:t>
            </a:r>
          </a:p>
          <a:p>
            <a:pPr hangingPunct="1">
              <a:lnSpc>
                <a:spcPct val="100000"/>
              </a:lnSpc>
              <a:spcBef>
                <a:spcPts val="438"/>
              </a:spcBef>
              <a:spcAft>
                <a:spcPts val="600"/>
              </a:spcAft>
              <a:buClr>
                <a:srgbClr val="C8C8B1"/>
              </a:buClr>
              <a:buFont typeface="Wingdings 2" panose="05020102010507070707" pitchFamily="18" charset="2"/>
              <a:buChar char=""/>
            </a:pPr>
            <a:r>
              <a:rPr lang="en-US" altLang="en-US" sz="2200" dirty="0" err="1">
                <a:solidFill>
                  <a:srgbClr val="FFFFFF"/>
                </a:solidFill>
                <a:latin typeface="Verdana" panose="020B0604030504040204" pitchFamily="34" charset="0"/>
              </a:rPr>
              <a:t>Moras</a:t>
            </a:r>
            <a:r>
              <a:rPr lang="en-US" altLang="en-US" sz="2200" dirty="0">
                <a:solidFill>
                  <a:srgbClr val="FFFFFF"/>
                </a:solidFill>
                <a:latin typeface="Verdana" panose="020B0604030504040204" pitchFamily="34" charset="0"/>
              </a:rPr>
              <a:t> – da </a:t>
            </a:r>
            <a:r>
              <a:rPr lang="en-US" altLang="en-US" sz="2200" dirty="0" err="1">
                <a:solidFill>
                  <a:srgbClr val="FFFFFF"/>
                </a:solidFill>
                <a:latin typeface="Verdana" panose="020B0604030504040204" pitchFamily="34" charset="0"/>
              </a:rPr>
              <a:t>frutos</a:t>
            </a:r>
            <a:r>
              <a:rPr lang="en-US" altLang="en-US" sz="2200" dirty="0">
                <a:solidFill>
                  <a:srgbClr val="FFFFFF"/>
                </a:solidFill>
                <a:latin typeface="Verdana" panose="020B0604030504040204" pitchFamily="34" charset="0"/>
              </a:rPr>
              <a:t> en el </a:t>
            </a:r>
            <a:r>
              <a:rPr lang="en-US" altLang="en-US" sz="2200" dirty="0" err="1">
                <a:solidFill>
                  <a:srgbClr val="FFFFFF"/>
                </a:solidFill>
                <a:latin typeface="Verdana" panose="020B0604030504040204" pitchFamily="34" charset="0"/>
              </a:rPr>
              <a:t>invierno</a:t>
            </a:r>
            <a:r>
              <a:rPr lang="en-US" altLang="en-US" sz="2200" dirty="0">
                <a:solidFill>
                  <a:srgbClr val="FFFFFF"/>
                </a:solidFill>
                <a:latin typeface="Verdana" panose="020B0604030504040204" pitchFamily="34" charset="0"/>
              </a:rPr>
              <a:t> </a:t>
            </a:r>
            <a:r>
              <a:rPr lang="en-US" altLang="en-US" sz="2200" dirty="0" err="1">
                <a:solidFill>
                  <a:srgbClr val="FFFFFF"/>
                </a:solidFill>
                <a:latin typeface="Verdana" panose="020B0604030504040204" pitchFamily="34" charset="0"/>
              </a:rPr>
              <a:t>cuando</a:t>
            </a:r>
            <a:r>
              <a:rPr lang="en-US" altLang="en-US" sz="2200" dirty="0">
                <a:solidFill>
                  <a:srgbClr val="FFFFFF"/>
                </a:solidFill>
                <a:latin typeface="Verdana" panose="020B0604030504040204" pitchFamily="34" charset="0"/>
              </a:rPr>
              <a:t> </a:t>
            </a:r>
            <a:r>
              <a:rPr lang="en-US" altLang="en-US" sz="2200" dirty="0" err="1">
                <a:solidFill>
                  <a:srgbClr val="FFFFFF"/>
                </a:solidFill>
                <a:latin typeface="Verdana" panose="020B0604030504040204" pitchFamily="34" charset="0"/>
              </a:rPr>
              <a:t>es</a:t>
            </a:r>
            <a:r>
              <a:rPr lang="en-US" altLang="en-US" sz="2200" dirty="0">
                <a:solidFill>
                  <a:srgbClr val="FFFFFF"/>
                </a:solidFill>
                <a:latin typeface="Verdana" panose="020B0604030504040204" pitchFamily="34" charset="0"/>
              </a:rPr>
              <a:t> </a:t>
            </a:r>
            <a:r>
              <a:rPr lang="en-US" altLang="en-US" sz="2200" dirty="0" err="1">
                <a:solidFill>
                  <a:srgbClr val="FFFFFF"/>
                </a:solidFill>
                <a:latin typeface="Verdana" panose="020B0604030504040204" pitchFamily="34" charset="0"/>
              </a:rPr>
              <a:t>tiempo</a:t>
            </a:r>
            <a:r>
              <a:rPr lang="en-US" altLang="en-US" sz="2200" dirty="0">
                <a:solidFill>
                  <a:srgbClr val="FFFFFF"/>
                </a:solidFill>
                <a:latin typeface="Verdana" panose="020B0604030504040204" pitchFamily="34" charset="0"/>
              </a:rPr>
              <a:t> de </a:t>
            </a:r>
            <a:r>
              <a:rPr lang="en-US" altLang="en-US" sz="2200" dirty="0" err="1">
                <a:solidFill>
                  <a:srgbClr val="FFFFFF"/>
                </a:solidFill>
                <a:latin typeface="Verdana" panose="020B0604030504040204" pitchFamily="34" charset="0"/>
              </a:rPr>
              <a:t>hambruna</a:t>
            </a:r>
            <a:r>
              <a:rPr lang="en-US" altLang="en-US" sz="2200" dirty="0">
                <a:solidFill>
                  <a:srgbClr val="FFFFFF"/>
                </a:solidFill>
                <a:latin typeface="Verdana" panose="020B0604030504040204" pitchFamily="34" charset="0"/>
              </a:rPr>
              <a:t> </a:t>
            </a:r>
            <a:r>
              <a:rPr lang="en-US" altLang="en-US" sz="2200" dirty="0" err="1">
                <a:solidFill>
                  <a:srgbClr val="FFFFFF"/>
                </a:solidFill>
                <a:latin typeface="Verdana" panose="020B0604030504040204" pitchFamily="34" charset="0"/>
              </a:rPr>
              <a:t>para</a:t>
            </a:r>
            <a:r>
              <a:rPr lang="en-US" altLang="en-US" sz="2200" dirty="0">
                <a:solidFill>
                  <a:srgbClr val="FFFFFF"/>
                </a:solidFill>
                <a:latin typeface="Verdana" panose="020B0604030504040204" pitchFamily="34" charset="0"/>
              </a:rPr>
              <a:t> </a:t>
            </a:r>
            <a:r>
              <a:rPr lang="en-US" altLang="en-US" sz="2200" dirty="0" err="1">
                <a:solidFill>
                  <a:srgbClr val="FFFFFF"/>
                </a:solidFill>
                <a:latin typeface="Verdana" panose="020B0604030504040204" pitchFamily="34" charset="0"/>
              </a:rPr>
              <a:t>las</a:t>
            </a:r>
            <a:r>
              <a:rPr lang="en-US" altLang="en-US" sz="2200" dirty="0">
                <a:solidFill>
                  <a:srgbClr val="FFFFFF"/>
                </a:solidFill>
                <a:latin typeface="Verdana" panose="020B0604030504040204" pitchFamily="34" charset="0"/>
              </a:rPr>
              <a:t> </a:t>
            </a:r>
            <a:r>
              <a:rPr lang="en-US" altLang="en-US" sz="2200" dirty="0" err="1">
                <a:solidFill>
                  <a:srgbClr val="FFFFFF"/>
                </a:solidFill>
                <a:latin typeface="Verdana" panose="020B0604030504040204" pitchFamily="34" charset="0"/>
              </a:rPr>
              <a:t>aves</a:t>
            </a:r>
            <a:r>
              <a:rPr lang="en-US" altLang="en-US" sz="2200" dirty="0">
                <a:solidFill>
                  <a:srgbClr val="FFFFFF"/>
                </a:solidFill>
                <a:latin typeface="Verdana" panose="020B0604030504040204" pitchFamily="34" charset="0"/>
              </a:rPr>
              <a:t>, </a:t>
            </a:r>
            <a:r>
              <a:rPr lang="en-US" altLang="en-US" sz="2200" dirty="0" err="1">
                <a:solidFill>
                  <a:srgbClr val="FFFFFF"/>
                </a:solidFill>
                <a:latin typeface="Verdana" panose="020B0604030504040204" pitchFamily="34" charset="0"/>
              </a:rPr>
              <a:t>maravillosas</a:t>
            </a:r>
            <a:r>
              <a:rPr lang="en-US" altLang="en-US" sz="2200" dirty="0">
                <a:solidFill>
                  <a:srgbClr val="FFFFFF"/>
                </a:solidFill>
                <a:latin typeface="Verdana" panose="020B0604030504040204" pitchFamily="34" charset="0"/>
              </a:rPr>
              <a:t> </a:t>
            </a:r>
            <a:r>
              <a:rPr lang="en-US" altLang="en-US" sz="2200" dirty="0" err="1">
                <a:solidFill>
                  <a:srgbClr val="FFFFFF"/>
                </a:solidFill>
                <a:latin typeface="Verdana" panose="020B0604030504040204" pitchFamily="34" charset="0"/>
              </a:rPr>
              <a:t>también</a:t>
            </a:r>
            <a:r>
              <a:rPr lang="en-US" altLang="en-US" sz="2200" dirty="0">
                <a:solidFill>
                  <a:srgbClr val="FFFFFF"/>
                </a:solidFill>
                <a:latin typeface="Verdana" panose="020B0604030504040204" pitchFamily="34" charset="0"/>
              </a:rPr>
              <a:t> </a:t>
            </a:r>
            <a:r>
              <a:rPr lang="en-US" altLang="en-US" sz="2200" dirty="0" err="1">
                <a:solidFill>
                  <a:srgbClr val="FFFFFF"/>
                </a:solidFill>
                <a:latin typeface="Verdana" panose="020B0604030504040204" pitchFamily="34" charset="0"/>
              </a:rPr>
              <a:t>para</a:t>
            </a:r>
            <a:r>
              <a:rPr lang="en-US" altLang="en-US" sz="2200" dirty="0">
                <a:solidFill>
                  <a:srgbClr val="FFFFFF"/>
                </a:solidFill>
                <a:latin typeface="Verdana" panose="020B0604030504040204" pitchFamily="34" charset="0"/>
              </a:rPr>
              <a:t> los </a:t>
            </a:r>
            <a:r>
              <a:rPr lang="en-US" altLang="en-US" sz="2200" dirty="0" err="1">
                <a:solidFill>
                  <a:srgbClr val="FFFFFF"/>
                </a:solidFill>
                <a:latin typeface="Verdana" panose="020B0604030504040204" pitchFamily="34" charset="0"/>
              </a:rPr>
              <a:t>niños</a:t>
            </a:r>
            <a:r>
              <a:rPr lang="en-US" altLang="en-US" sz="2200" dirty="0">
                <a:solidFill>
                  <a:srgbClr val="FFFFFF"/>
                </a:solidFill>
                <a:latin typeface="Verdana" panose="020B0604030504040204" pitchFamily="34" charset="0"/>
              </a:rPr>
              <a:t>.</a:t>
            </a:r>
          </a:p>
          <a:p>
            <a:pPr hangingPunct="1">
              <a:lnSpc>
                <a:spcPct val="100000"/>
              </a:lnSpc>
              <a:spcBef>
                <a:spcPts val="438"/>
              </a:spcBef>
              <a:spcAft>
                <a:spcPts val="600"/>
              </a:spcAft>
              <a:buClr>
                <a:srgbClr val="C8C8B1"/>
              </a:buClr>
              <a:buFont typeface="Wingdings 2" panose="05020102010507070707" pitchFamily="18" charset="2"/>
              <a:buChar char=""/>
            </a:pPr>
            <a:r>
              <a:rPr lang="en-US" altLang="en-US" sz="2200" dirty="0">
                <a:solidFill>
                  <a:srgbClr val="FFFFFF"/>
                </a:solidFill>
                <a:latin typeface="Verdana" panose="020B0604030504040204" pitchFamily="34" charset="0"/>
              </a:rPr>
              <a:t>Aloes – </a:t>
            </a:r>
            <a:r>
              <a:rPr lang="en-US" altLang="en-US" sz="2200" dirty="0" err="1">
                <a:solidFill>
                  <a:srgbClr val="FFFFFF"/>
                </a:solidFill>
                <a:latin typeface="Verdana" panose="020B0604030504040204" pitchFamily="34" charset="0"/>
              </a:rPr>
              <a:t>rápidas</a:t>
            </a:r>
            <a:r>
              <a:rPr lang="en-US" altLang="en-US" sz="2200" dirty="0">
                <a:solidFill>
                  <a:srgbClr val="FFFFFF"/>
                </a:solidFill>
                <a:latin typeface="Verdana" panose="020B0604030504040204" pitchFamily="34" charset="0"/>
              </a:rPr>
              <a:t> y </a:t>
            </a:r>
            <a:r>
              <a:rPr lang="en-US" altLang="en-US" sz="2200" dirty="0" err="1">
                <a:solidFill>
                  <a:srgbClr val="FFFFFF"/>
                </a:solidFill>
                <a:latin typeface="Verdana" panose="020B0604030504040204" pitchFamily="34" charset="0"/>
              </a:rPr>
              <a:t>fáciles</a:t>
            </a:r>
            <a:r>
              <a:rPr lang="en-US" altLang="en-US" sz="2200" dirty="0">
                <a:solidFill>
                  <a:srgbClr val="FFFFFF"/>
                </a:solidFill>
                <a:latin typeface="Verdana" panose="020B0604030504040204" pitchFamily="34" charset="0"/>
              </a:rPr>
              <a:t> de plantar, </a:t>
            </a:r>
            <a:r>
              <a:rPr lang="en-US" altLang="en-US" sz="2200" dirty="0" err="1">
                <a:solidFill>
                  <a:srgbClr val="FFFFFF"/>
                </a:solidFill>
                <a:latin typeface="Verdana" panose="020B0604030504040204" pitchFamily="34" charset="0"/>
              </a:rPr>
              <a:t>buenas</a:t>
            </a:r>
            <a:r>
              <a:rPr lang="en-US" altLang="en-US" sz="2200" dirty="0">
                <a:solidFill>
                  <a:srgbClr val="FFFFFF"/>
                </a:solidFill>
                <a:latin typeface="Verdana" panose="020B0604030504040204" pitchFamily="34" charset="0"/>
              </a:rPr>
              <a:t> </a:t>
            </a:r>
            <a:r>
              <a:rPr lang="en-US" altLang="en-US" sz="2200" dirty="0" err="1">
                <a:solidFill>
                  <a:srgbClr val="FFFFFF"/>
                </a:solidFill>
                <a:latin typeface="Verdana" panose="020B0604030504040204" pitchFamily="34" charset="0"/>
              </a:rPr>
              <a:t>para</a:t>
            </a:r>
            <a:r>
              <a:rPr lang="en-US" altLang="en-US" sz="2200" dirty="0">
                <a:solidFill>
                  <a:srgbClr val="FFFFFF"/>
                </a:solidFill>
                <a:latin typeface="Verdana" panose="020B0604030504040204" pitchFamily="34" charset="0"/>
              </a:rPr>
              <a:t> </a:t>
            </a:r>
            <a:r>
              <a:rPr lang="en-US" altLang="en-US" sz="2200" dirty="0" err="1">
                <a:solidFill>
                  <a:srgbClr val="FFFFFF"/>
                </a:solidFill>
                <a:latin typeface="Verdana" panose="020B0604030504040204" pitchFamily="34" charset="0"/>
              </a:rPr>
              <a:t>las</a:t>
            </a:r>
            <a:r>
              <a:rPr lang="en-US" altLang="en-US" sz="2200" dirty="0">
                <a:solidFill>
                  <a:srgbClr val="FFFFFF"/>
                </a:solidFill>
                <a:latin typeface="Verdana" panose="020B0604030504040204" pitchFamily="34" charset="0"/>
              </a:rPr>
              <a:t> personas y </a:t>
            </a:r>
            <a:r>
              <a:rPr lang="en-US" altLang="en-US" sz="2200" dirty="0" err="1">
                <a:solidFill>
                  <a:srgbClr val="FFFFFF"/>
                </a:solidFill>
                <a:latin typeface="Verdana" panose="020B0604030504040204" pitchFamily="34" charset="0"/>
              </a:rPr>
              <a:t>las</a:t>
            </a:r>
            <a:r>
              <a:rPr lang="en-US" altLang="en-US" sz="2200" dirty="0">
                <a:solidFill>
                  <a:srgbClr val="FFFFFF"/>
                </a:solidFill>
                <a:latin typeface="Verdana" panose="020B0604030504040204" pitchFamily="34" charset="0"/>
              </a:rPr>
              <a:t> </a:t>
            </a:r>
            <a:r>
              <a:rPr lang="en-US" altLang="en-US" sz="2200" dirty="0" err="1">
                <a:solidFill>
                  <a:srgbClr val="FFFFFF"/>
                </a:solidFill>
                <a:latin typeface="Verdana" panose="020B0604030504040204" pitchFamily="34" charset="0"/>
              </a:rPr>
              <a:t>aves</a:t>
            </a:r>
            <a:r>
              <a:rPr lang="en-US" altLang="en-US" sz="2200" dirty="0">
                <a:solidFill>
                  <a:srgbClr val="FFFFFF"/>
                </a:solidFill>
                <a:latin typeface="Verdana" panose="020B0604030504040204" pitchFamily="34" charset="0"/>
              </a:rPr>
              <a:t>.</a:t>
            </a:r>
          </a:p>
        </p:txBody>
      </p:sp>
    </p:spTree>
    <p:extLst>
      <p:ext uri="{BB962C8B-B14F-4D97-AF65-F5344CB8AC3E}">
        <p14:creationId xmlns:p14="http://schemas.microsoft.com/office/powerpoint/2010/main" val="254675335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137885"/>
            <a:ext cx="8229600" cy="6359236"/>
          </a:xfrm>
          <a:prstGeom prst="rect">
            <a:avLst/>
          </a:prstGeom>
        </p:spPr>
      </p:pic>
      <p:sp>
        <p:nvSpPr>
          <p:cNvPr id="6" name="TextBox 5"/>
          <p:cNvSpPr txBox="1"/>
          <p:nvPr/>
        </p:nvSpPr>
        <p:spPr>
          <a:xfrm>
            <a:off x="0" y="5943600"/>
            <a:ext cx="9245439" cy="461665"/>
          </a:xfrm>
          <a:prstGeom prst="rect">
            <a:avLst/>
          </a:prstGeom>
          <a:solidFill>
            <a:schemeClr val="bg1">
              <a:alpha val="63000"/>
            </a:schemeClr>
          </a:solidFill>
        </p:spPr>
        <p:txBody>
          <a:bodyPr wrap="none" rtlCol="0">
            <a:spAutoFit/>
          </a:bodyPr>
          <a:lstStyle/>
          <a:p>
            <a:r>
              <a:rPr lang="en-US" sz="2400" dirty="0"/>
              <a:t>http://</a:t>
            </a:r>
            <a:r>
              <a:rPr lang="en-US" sz="2400" dirty="0" err="1"/>
              <a:t>www.birdscaribbean.org</a:t>
            </a:r>
            <a:r>
              <a:rPr lang="en-US" sz="2400" dirty="0"/>
              <a:t>/resources/#</a:t>
            </a:r>
            <a:r>
              <a:rPr lang="en-US" sz="2400" dirty="0" err="1"/>
              <a:t>HeritagePlants</a:t>
            </a:r>
            <a:endParaRPr lang="en-US" sz="2400" dirty="0"/>
          </a:p>
        </p:txBody>
      </p:sp>
    </p:spTree>
    <p:extLst>
      <p:ext uri="{BB962C8B-B14F-4D97-AF65-F5344CB8AC3E}">
        <p14:creationId xmlns:p14="http://schemas.microsoft.com/office/powerpoint/2010/main" val="15328328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94785" y="3276600"/>
            <a:ext cx="896815" cy="1371600"/>
          </a:xfrm>
          <a:prstGeom prst="rect">
            <a:avLst/>
          </a:prstGeom>
        </p:spPr>
      </p:pic>
      <p:pic>
        <p:nvPicPr>
          <p:cNvPr id="6" name="Picture 5" descr="BirdsCaribbean-3-Color-Logo-MAIN-Medium.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 y="6019038"/>
            <a:ext cx="1981200" cy="762762"/>
          </a:xfrm>
          <a:prstGeom prst="rect">
            <a:avLst/>
          </a:prstGeom>
        </p:spPr>
      </p:pic>
      <p:pic>
        <p:nvPicPr>
          <p:cNvPr id="8" name="Picture 2" descr="http://static1.squarespace.com/static/5364405ce4b0d6ad538fc1a7/5508bbeee4b011797c2d487d/5508bd56e4b062ea81845c47/1426636118629/Environment-for-the-Americas-logo.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031018" y="4817942"/>
            <a:ext cx="1036782" cy="188765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a:spLocks noGrp="1" noChangeArrowheads="1"/>
          </p:cNvSpPr>
          <p:nvPr>
            <p:ph type="title" idx="4294967295"/>
          </p:nvPr>
        </p:nvSpPr>
        <p:spPr>
          <a:xfrm>
            <a:off x="533400" y="438943"/>
            <a:ext cx="8382000" cy="923925"/>
          </a:xfrm>
          <a:ln/>
        </p:spPr>
        <p:txBody>
          <a:bodyPr/>
          <a:lstStyle/>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200" dirty="0">
                <a:solidFill>
                  <a:srgbClr val="000000"/>
                </a:solidFill>
              </a:rPr>
              <a:t>¡Gracias y </a:t>
            </a:r>
            <a:r>
              <a:rPr lang="en-US" altLang="en-US" sz="3200" dirty="0" err="1">
                <a:solidFill>
                  <a:srgbClr val="000000"/>
                </a:solidFill>
              </a:rPr>
              <a:t>pongámonos</a:t>
            </a:r>
            <a:r>
              <a:rPr lang="en-US" altLang="en-US" sz="3200" dirty="0">
                <a:solidFill>
                  <a:srgbClr val="000000"/>
                </a:solidFill>
              </a:rPr>
              <a:t> a </a:t>
            </a:r>
            <a:r>
              <a:rPr lang="en-US" altLang="en-US" sz="3200" dirty="0" err="1">
                <a:solidFill>
                  <a:srgbClr val="000000"/>
                </a:solidFill>
              </a:rPr>
              <a:t>trabajar</a:t>
            </a:r>
            <a:r>
              <a:rPr lang="en-US" altLang="en-US" sz="3200" dirty="0">
                <a:solidFill>
                  <a:srgbClr val="000000"/>
                </a:solidFill>
              </a:rPr>
              <a:t> para </a:t>
            </a:r>
            <a:r>
              <a:rPr lang="en-US" altLang="en-US" sz="3200" dirty="0" err="1">
                <a:solidFill>
                  <a:srgbClr val="000000"/>
                </a:solidFill>
              </a:rPr>
              <a:t>restaurar</a:t>
            </a:r>
            <a:r>
              <a:rPr lang="en-US" altLang="en-US" sz="3200" dirty="0">
                <a:solidFill>
                  <a:srgbClr val="000000"/>
                </a:solidFill>
              </a:rPr>
              <a:t> </a:t>
            </a:r>
            <a:r>
              <a:rPr lang="en-US" altLang="en-US" sz="3200" dirty="0" err="1">
                <a:solidFill>
                  <a:srgbClr val="000000"/>
                </a:solidFill>
              </a:rPr>
              <a:t>nuestros</a:t>
            </a:r>
            <a:r>
              <a:rPr lang="en-US" altLang="en-US" sz="3200" dirty="0">
                <a:solidFill>
                  <a:srgbClr val="000000"/>
                </a:solidFill>
              </a:rPr>
              <a:t> patios para </a:t>
            </a:r>
            <a:r>
              <a:rPr lang="en-US" altLang="en-US" sz="3200" dirty="0" err="1">
                <a:solidFill>
                  <a:srgbClr val="000000"/>
                </a:solidFill>
              </a:rPr>
              <a:t>nuestras</a:t>
            </a:r>
            <a:r>
              <a:rPr lang="en-US" altLang="en-US" sz="3200" dirty="0">
                <a:solidFill>
                  <a:srgbClr val="000000"/>
                </a:solidFill>
              </a:rPr>
              <a:t> </a:t>
            </a:r>
            <a:r>
              <a:rPr lang="en-US" altLang="en-US" sz="3200" dirty="0" err="1">
                <a:solidFill>
                  <a:srgbClr val="000000"/>
                </a:solidFill>
              </a:rPr>
              <a:t>aves</a:t>
            </a:r>
            <a:r>
              <a:rPr lang="en-US" altLang="en-US" sz="3200" dirty="0">
                <a:solidFill>
                  <a:srgbClr val="000000"/>
                </a:solidFill>
              </a:rPr>
              <a:t>!</a:t>
            </a:r>
          </a:p>
        </p:txBody>
      </p:sp>
      <p:sp>
        <p:nvSpPr>
          <p:cNvPr id="11" name="Text Box 5"/>
          <p:cNvSpPr txBox="1">
            <a:spLocks noChangeArrowheads="1"/>
          </p:cNvSpPr>
          <p:nvPr/>
        </p:nvSpPr>
        <p:spPr bwMode="auto">
          <a:xfrm>
            <a:off x="914400" y="2514600"/>
            <a:ext cx="6781800" cy="289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339725" indent="-339725">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1pPr>
            <a:lvl2pPr marL="739775" indent="-282575">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2pPr>
            <a:lvl3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3pPr>
            <a:lvl4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4pPr>
            <a:lvl5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5pPr>
            <a:lvl6pPr marL="25146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6pPr>
            <a:lvl7pPr marL="29718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7pPr>
            <a:lvl8pPr marL="34290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8pPr>
            <a:lvl9pPr marL="38862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9pPr>
          </a:lstStyle>
          <a:p>
            <a:pPr hangingPunct="1">
              <a:lnSpc>
                <a:spcPct val="100000"/>
              </a:lnSpc>
              <a:spcBef>
                <a:spcPts val="400"/>
              </a:spcBef>
              <a:spcAft>
                <a:spcPts val="600"/>
              </a:spcAft>
              <a:buClr>
                <a:srgbClr val="C8C8B1"/>
              </a:buClr>
              <a:buFont typeface="Wingdings 2" panose="05020102010507070707" pitchFamily="18" charset="2"/>
              <a:buChar char=""/>
            </a:pPr>
            <a:r>
              <a:rPr lang="en-US" altLang="en-US" sz="2000" dirty="0">
                <a:solidFill>
                  <a:srgbClr val="FFFFFF"/>
                </a:solidFill>
                <a:latin typeface="Verdana" panose="020B0604030504040204" pitchFamily="34" charset="0"/>
              </a:rPr>
              <a:t>Para </a:t>
            </a:r>
            <a:r>
              <a:rPr lang="en-US" altLang="en-US" sz="2000" dirty="0" err="1">
                <a:solidFill>
                  <a:srgbClr val="FFFFFF"/>
                </a:solidFill>
                <a:latin typeface="Verdana" panose="020B0604030504040204" pitchFamily="34" charset="0"/>
              </a:rPr>
              <a:t>más</a:t>
            </a:r>
            <a:r>
              <a:rPr lang="en-US" altLang="en-US" sz="2000" dirty="0">
                <a:solidFill>
                  <a:srgbClr val="FFFFFF"/>
                </a:solidFill>
                <a:latin typeface="Verdana" panose="020B0604030504040204" pitchFamily="34" charset="0"/>
              </a:rPr>
              <a:t> </a:t>
            </a:r>
            <a:r>
              <a:rPr lang="en-US" altLang="en-US" sz="2000" dirty="0" err="1">
                <a:solidFill>
                  <a:srgbClr val="FFFFFF"/>
                </a:solidFill>
                <a:latin typeface="Verdana" panose="020B0604030504040204" pitchFamily="34" charset="0"/>
              </a:rPr>
              <a:t>información</a:t>
            </a:r>
            <a:r>
              <a:rPr lang="en-US" altLang="en-US" sz="2000" dirty="0">
                <a:solidFill>
                  <a:srgbClr val="FFFFFF"/>
                </a:solidFill>
                <a:latin typeface="Verdana" panose="020B0604030504040204" pitchFamily="34" charset="0"/>
              </a:rPr>
              <a:t>, </a:t>
            </a:r>
            <a:r>
              <a:rPr lang="en-US" altLang="en-US" sz="2000" dirty="0" err="1">
                <a:solidFill>
                  <a:srgbClr val="FFFFFF"/>
                </a:solidFill>
                <a:latin typeface="Verdana" panose="020B0604030504040204" pitchFamily="34" charset="0"/>
              </a:rPr>
              <a:t>visite</a:t>
            </a:r>
            <a:r>
              <a:rPr lang="en-US" altLang="en-US" sz="2000" dirty="0">
                <a:solidFill>
                  <a:srgbClr val="FFFFFF"/>
                </a:solidFill>
                <a:latin typeface="Verdana" panose="020B0604030504040204" pitchFamily="34" charset="0"/>
              </a:rPr>
              <a:t>:</a:t>
            </a:r>
          </a:p>
          <a:p>
            <a:pPr lvl="1" hangingPunct="1">
              <a:lnSpc>
                <a:spcPct val="100000"/>
              </a:lnSpc>
              <a:spcBef>
                <a:spcPts val="400"/>
              </a:spcBef>
              <a:spcAft>
                <a:spcPts val="600"/>
              </a:spcAft>
              <a:buClr>
                <a:srgbClr val="C8C8B1"/>
              </a:buClr>
              <a:buFont typeface="Wingdings 2" panose="05020102010507070707" pitchFamily="18" charset="2"/>
              <a:buChar char=""/>
            </a:pPr>
            <a:r>
              <a:rPr lang="en-US" altLang="en-US" sz="2000" dirty="0">
                <a:solidFill>
                  <a:srgbClr val="FFFFFF"/>
                </a:solidFill>
                <a:latin typeface="Verdana" panose="020B0604030504040204" pitchFamily="34" charset="0"/>
              </a:rPr>
              <a:t> BirdsCaribbean.org</a:t>
            </a:r>
          </a:p>
          <a:p>
            <a:pPr lvl="1" hangingPunct="1">
              <a:lnSpc>
                <a:spcPct val="100000"/>
              </a:lnSpc>
              <a:spcBef>
                <a:spcPts val="400"/>
              </a:spcBef>
              <a:spcAft>
                <a:spcPts val="600"/>
              </a:spcAft>
              <a:buClr>
                <a:srgbClr val="C8C8B1"/>
              </a:buClr>
              <a:buFont typeface="Wingdings 2" panose="05020102010507070707" pitchFamily="18" charset="2"/>
              <a:buChar char=""/>
            </a:pPr>
            <a:r>
              <a:rPr lang="en-US" altLang="en-US" sz="2000" dirty="0">
                <a:solidFill>
                  <a:srgbClr val="FFFFFF"/>
                </a:solidFill>
                <a:latin typeface="Verdana" panose="020B0604030504040204" pitchFamily="34" charset="0"/>
              </a:rPr>
              <a:t> Birdday.org</a:t>
            </a:r>
          </a:p>
          <a:p>
            <a:pPr lvl="1" hangingPunct="1">
              <a:lnSpc>
                <a:spcPct val="100000"/>
              </a:lnSpc>
              <a:spcBef>
                <a:spcPts val="400"/>
              </a:spcBef>
              <a:spcAft>
                <a:spcPts val="600"/>
              </a:spcAft>
              <a:buClr>
                <a:srgbClr val="C8C8B1"/>
              </a:buClr>
              <a:buFont typeface="Wingdings 2" panose="05020102010507070707" pitchFamily="18" charset="2"/>
              <a:buChar char=""/>
            </a:pPr>
            <a:r>
              <a:rPr lang="en-US" altLang="en-US" sz="2000" dirty="0">
                <a:solidFill>
                  <a:srgbClr val="FFFFFF"/>
                </a:solidFill>
                <a:latin typeface="Verdana" panose="020B0604030504040204" pitchFamily="34" charset="0"/>
              </a:rPr>
              <a:t>http://www.levypreserve.org</a:t>
            </a:r>
          </a:p>
          <a:p>
            <a:pPr lvl="1" hangingPunct="1">
              <a:lnSpc>
                <a:spcPct val="100000"/>
              </a:lnSpc>
              <a:spcBef>
                <a:spcPts val="400"/>
              </a:spcBef>
              <a:spcAft>
                <a:spcPts val="600"/>
              </a:spcAft>
              <a:buClr>
                <a:srgbClr val="C8C8B1"/>
              </a:buClr>
              <a:buFont typeface="Wingdings 2" panose="05020102010507070707" pitchFamily="18" charset="2"/>
              <a:buChar char=""/>
            </a:pPr>
            <a:r>
              <a:rPr lang="en-US" altLang="en-US" sz="2000" dirty="0">
                <a:solidFill>
                  <a:srgbClr val="FFFFFF"/>
                </a:solidFill>
                <a:latin typeface="Verdana" panose="020B0604030504040204" pitchFamily="34" charset="0"/>
              </a:rPr>
              <a:t> nwf.org/how-to-help/garden-for-wildlife.aspx</a:t>
            </a:r>
          </a:p>
          <a:p>
            <a:pPr hangingPunct="1">
              <a:lnSpc>
                <a:spcPct val="120000"/>
              </a:lnSpc>
              <a:spcBef>
                <a:spcPts val="400"/>
              </a:spcBef>
              <a:spcAft>
                <a:spcPts val="600"/>
              </a:spcAft>
              <a:buClr>
                <a:srgbClr val="C8C8B1"/>
              </a:buClr>
              <a:buFont typeface="Wingdings 2" panose="05020102010507070707" pitchFamily="18" charset="2"/>
              <a:buChar char=""/>
            </a:pPr>
            <a:r>
              <a:rPr lang="en-US" altLang="en-US" sz="2000" dirty="0">
                <a:solidFill>
                  <a:srgbClr val="FFFFFF"/>
                </a:solidFill>
                <a:latin typeface="Verdana" panose="020B0604030504040204" pitchFamily="34" charset="0"/>
              </a:rPr>
              <a:t> </a:t>
            </a:r>
            <a:r>
              <a:rPr lang="en-US" altLang="en-US" sz="2000" dirty="0" err="1">
                <a:solidFill>
                  <a:srgbClr val="FFFFFF"/>
                </a:solidFill>
                <a:latin typeface="Verdana" panose="020B0604030504040204" pitchFamily="34" charset="0"/>
              </a:rPr>
              <a:t>Síganos</a:t>
            </a:r>
            <a:r>
              <a:rPr lang="en-US" altLang="en-US" sz="2000" dirty="0">
                <a:solidFill>
                  <a:srgbClr val="FFFFFF"/>
                </a:solidFill>
                <a:latin typeface="Verdana" panose="020B0604030504040204" pitchFamily="34" charset="0"/>
              </a:rPr>
              <a:t> </a:t>
            </a:r>
            <a:r>
              <a:rPr lang="en-US" altLang="en-US" sz="2000" dirty="0" err="1">
                <a:solidFill>
                  <a:srgbClr val="FFFFFF"/>
                </a:solidFill>
                <a:latin typeface="Verdana" panose="020B0604030504040204" pitchFamily="34" charset="0"/>
              </a:rPr>
              <a:t>en</a:t>
            </a:r>
            <a:r>
              <a:rPr lang="en-US" altLang="en-US" sz="2000" dirty="0">
                <a:solidFill>
                  <a:srgbClr val="FFFFFF"/>
                </a:solidFill>
                <a:latin typeface="Verdana" panose="020B0604030504040204" pitchFamily="34" charset="0"/>
              </a:rPr>
              <a:t> Facebook (Caribbean birds), Instagram (</a:t>
            </a:r>
            <a:r>
              <a:rPr lang="en-US" altLang="en-US" sz="2000" dirty="0" err="1">
                <a:solidFill>
                  <a:srgbClr val="FFFFFF"/>
                </a:solidFill>
                <a:latin typeface="Verdana" panose="020B0604030504040204" pitchFamily="34" charset="0"/>
              </a:rPr>
              <a:t>BirdsCaribbean</a:t>
            </a:r>
            <a:r>
              <a:rPr lang="en-US" altLang="en-US" sz="2000" dirty="0">
                <a:solidFill>
                  <a:srgbClr val="FFFFFF"/>
                </a:solidFill>
                <a:latin typeface="Verdana" panose="020B0604030504040204" pitchFamily="34" charset="0"/>
              </a:rPr>
              <a:t>) y Twitter (@</a:t>
            </a:r>
            <a:r>
              <a:rPr lang="en-US" altLang="en-US" sz="2000" dirty="0" err="1">
                <a:solidFill>
                  <a:srgbClr val="FFFFFF"/>
                </a:solidFill>
                <a:latin typeface="Verdana" panose="020B0604030504040204" pitchFamily="34" charset="0"/>
              </a:rPr>
              <a:t>birdscaribbean</a:t>
            </a:r>
            <a:r>
              <a:rPr lang="en-US" altLang="en-US" sz="2000" dirty="0">
                <a:solidFill>
                  <a:srgbClr val="FFFFFF"/>
                </a:solidFill>
                <a:latin typeface="Verdana" panose="020B0604030504040204" pitchFamily="34" charset="0"/>
              </a:rPr>
              <a:t>)</a:t>
            </a:r>
          </a:p>
          <a:p>
            <a:pPr hangingPunct="1">
              <a:lnSpc>
                <a:spcPct val="120000"/>
              </a:lnSpc>
              <a:spcBef>
                <a:spcPts val="400"/>
              </a:spcBef>
              <a:spcAft>
                <a:spcPts val="600"/>
              </a:spcAft>
              <a:buClr>
                <a:srgbClr val="C8C8B1"/>
              </a:buClr>
              <a:buFont typeface="Wingdings 2" panose="05020102010507070707" pitchFamily="18" charset="2"/>
              <a:buChar char=""/>
            </a:pPr>
            <a:r>
              <a:rPr lang="en-US" altLang="en-US" sz="2000" dirty="0" err="1">
                <a:solidFill>
                  <a:srgbClr val="FFFFFF"/>
                </a:solidFill>
                <a:latin typeface="Verdana" panose="020B0604030504040204" pitchFamily="34" charset="0"/>
              </a:rPr>
              <a:t>Correo</a:t>
            </a:r>
            <a:r>
              <a:rPr lang="en-US" altLang="en-US" sz="2000" dirty="0">
                <a:solidFill>
                  <a:srgbClr val="FFFFFF"/>
                </a:solidFill>
                <a:latin typeface="Verdana" panose="020B0604030504040204" pitchFamily="34" charset="0"/>
              </a:rPr>
              <a:t>-e: Info@BirdsCaribbean.org</a:t>
            </a:r>
          </a:p>
          <a:p>
            <a:pPr hangingPunct="1">
              <a:lnSpc>
                <a:spcPct val="100000"/>
              </a:lnSpc>
              <a:spcBef>
                <a:spcPts val="400"/>
              </a:spcBef>
              <a:spcAft>
                <a:spcPts val="600"/>
              </a:spcAft>
              <a:buClrTx/>
              <a:buFontTx/>
              <a:buNone/>
            </a:pPr>
            <a:endParaRPr lang="en-US" altLang="en-US" sz="2000" dirty="0">
              <a:solidFill>
                <a:srgbClr val="FFFFFF"/>
              </a:solidFill>
              <a:latin typeface="Verdana" panose="020B0604030504040204" pitchFamily="34" charset="0"/>
            </a:endParaRPr>
          </a:p>
        </p:txBody>
      </p:sp>
    </p:spTree>
    <p:extLst>
      <p:ext uri="{BB962C8B-B14F-4D97-AF65-F5344CB8AC3E}">
        <p14:creationId xmlns:p14="http://schemas.microsoft.com/office/powerpoint/2010/main" val="408349256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068" y="304800"/>
            <a:ext cx="8069132" cy="1054250"/>
          </a:xfrm>
        </p:spPr>
        <p:txBody>
          <a:bodyPr/>
          <a:lstStyle/>
          <a:p>
            <a:r>
              <a:rPr lang="en-US" altLang="en-US" sz="3600" b="1" dirty="0" err="1">
                <a:solidFill>
                  <a:srgbClr val="000000"/>
                </a:solidFill>
                <a:ea typeface="Droid Sans Fallback"/>
                <a:cs typeface="Droid Sans Fallback"/>
              </a:rPr>
              <a:t>Adaptaciones</a:t>
            </a:r>
            <a:r>
              <a:rPr lang="en-US" altLang="en-US" sz="3600" b="1" dirty="0">
                <a:solidFill>
                  <a:srgbClr val="000000"/>
                </a:solidFill>
                <a:ea typeface="Droid Sans Fallback"/>
                <a:cs typeface="Droid Sans Fallback"/>
              </a:rPr>
              <a:t> de los </a:t>
            </a:r>
            <a:r>
              <a:rPr lang="en-US" altLang="en-US" sz="3600" b="1" dirty="0" err="1">
                <a:solidFill>
                  <a:srgbClr val="000000"/>
                </a:solidFill>
                <a:ea typeface="Droid Sans Fallback"/>
                <a:cs typeface="Droid Sans Fallback"/>
              </a:rPr>
              <a:t>Migrantes</a:t>
            </a:r>
            <a:endParaRPr lang="en-US" sz="4400" b="1" dirty="0">
              <a:solidFill>
                <a:schemeClr val="bg1"/>
              </a:solidFill>
            </a:endParaRPr>
          </a:p>
        </p:txBody>
      </p:sp>
      <p:pic>
        <p:nvPicPr>
          <p:cNvPr id="5122" name="Picture 2" descr="http://www.gilmerfreepress.net/images/upload2/BirdMigrationMap.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19600" y="3352800"/>
            <a:ext cx="4572000" cy="340877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onnecticut Warbl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8287" y="4114800"/>
            <a:ext cx="2663825" cy="2637187"/>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1"/>
          <p:cNvSpPr txBox="1">
            <a:spLocks noChangeArrowheads="1"/>
          </p:cNvSpPr>
          <p:nvPr/>
        </p:nvSpPr>
        <p:spPr bwMode="auto">
          <a:xfrm>
            <a:off x="762000" y="914400"/>
            <a:ext cx="7124700" cy="405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339725" indent="-339725">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1pPr>
            <a:lvl2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2pPr>
            <a:lvl3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3pPr>
            <a:lvl4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4pPr>
            <a:lvl5pP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5pPr>
            <a:lvl6pPr marL="25146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6pPr>
            <a:lvl7pPr marL="29718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7pPr>
            <a:lvl8pPr marL="34290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8pPr>
            <a:lvl9pPr marL="3886200" indent="-228600" defTabSz="449263" fontAlgn="base" hangingPunct="0">
              <a:lnSpc>
                <a:spcPct val="94000"/>
              </a:lnSpc>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rgbClr val="000000"/>
                </a:solidFill>
                <a:latin typeface="Arial" panose="020B0604020202020204" pitchFamily="34" charset="0"/>
                <a:ea typeface="Droid Sans Fallback" charset="0"/>
                <a:cs typeface="Droid Sans Fallback" charset="0"/>
              </a:defRPr>
            </a:lvl9pPr>
          </a:lstStyle>
          <a:p>
            <a:pPr hangingPunct="1">
              <a:lnSpc>
                <a:spcPct val="100000"/>
              </a:lnSpc>
              <a:spcBef>
                <a:spcPts val="488"/>
              </a:spcBef>
              <a:spcAft>
                <a:spcPts val="600"/>
              </a:spcAft>
              <a:buClr>
                <a:srgbClr val="C8C8B1"/>
              </a:buClr>
              <a:buFont typeface="Wingdings 2" panose="05020102010507070707" pitchFamily="18" charset="2"/>
              <a:buChar char=""/>
            </a:pPr>
            <a:r>
              <a:rPr lang="en-US" altLang="en-US" sz="2400" dirty="0" err="1">
                <a:solidFill>
                  <a:srgbClr val="FFFFFF"/>
                </a:solidFill>
                <a:latin typeface="Verdana" panose="020B0604030504040204" pitchFamily="34" charset="0"/>
              </a:rPr>
              <a:t>Sistema</a:t>
            </a:r>
            <a:r>
              <a:rPr lang="en-US" altLang="en-US" sz="2400" dirty="0">
                <a:solidFill>
                  <a:srgbClr val="FFFFFF"/>
                </a:solidFill>
                <a:latin typeface="Verdana" panose="020B0604030504040204" pitchFamily="34" charset="0"/>
              </a:rPr>
              <a:t> de </a:t>
            </a:r>
            <a:r>
              <a:rPr lang="en-US" altLang="en-US" sz="2400" dirty="0" err="1">
                <a:solidFill>
                  <a:srgbClr val="FFFFFF"/>
                </a:solidFill>
                <a:latin typeface="Verdana" panose="020B0604030504040204" pitchFamily="34" charset="0"/>
              </a:rPr>
              <a:t>navegación</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interno</a:t>
            </a:r>
            <a:r>
              <a:rPr lang="en-US" altLang="en-US" sz="2400" dirty="0">
                <a:solidFill>
                  <a:srgbClr val="FFFFFF"/>
                </a:solidFill>
                <a:latin typeface="Verdana" panose="020B0604030504040204" pitchFamily="34" charset="0"/>
              </a:rPr>
              <a:t> y “</a:t>
            </a:r>
            <a:r>
              <a:rPr lang="en-US" altLang="en-US" sz="2400" dirty="0" err="1">
                <a:solidFill>
                  <a:srgbClr val="FFFFFF"/>
                </a:solidFill>
                <a:latin typeface="Verdana" panose="020B0604030504040204" pitchFamily="34" charset="0"/>
              </a:rPr>
              <a:t>equipo</a:t>
            </a:r>
            <a:r>
              <a:rPr lang="en-US" altLang="en-US" sz="2400" dirty="0">
                <a:solidFill>
                  <a:srgbClr val="FFFFFF"/>
                </a:solidFill>
                <a:latin typeface="Verdana" panose="020B0604030504040204" pitchFamily="34" charset="0"/>
              </a:rPr>
              <a:t>” de </a:t>
            </a:r>
            <a:r>
              <a:rPr lang="en-US" altLang="en-US" sz="2400" dirty="0" err="1">
                <a:solidFill>
                  <a:srgbClr val="FFFFFF"/>
                </a:solidFill>
                <a:latin typeface="Verdana" panose="020B0604030504040204" pitchFamily="34" charset="0"/>
              </a:rPr>
              <a:t>redundancia</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sonora</a:t>
            </a:r>
            <a:endParaRPr lang="en-US" altLang="en-US" sz="2400" dirty="0">
              <a:solidFill>
                <a:srgbClr val="FFFFFF"/>
              </a:solidFill>
              <a:latin typeface="Verdana" panose="020B0604030504040204" pitchFamily="34" charset="0"/>
            </a:endParaRPr>
          </a:p>
          <a:p>
            <a:pPr hangingPunct="1">
              <a:lnSpc>
                <a:spcPct val="100000"/>
              </a:lnSpc>
              <a:spcBef>
                <a:spcPts val="488"/>
              </a:spcBef>
              <a:spcAft>
                <a:spcPts val="600"/>
              </a:spcAft>
              <a:buClr>
                <a:srgbClr val="C8C8B1"/>
              </a:buClr>
              <a:buFont typeface="Wingdings 2" panose="05020102010507070707" pitchFamily="18" charset="2"/>
              <a:buChar char=""/>
            </a:pPr>
            <a:r>
              <a:rPr lang="en-US" altLang="en-US" sz="2400" dirty="0">
                <a:solidFill>
                  <a:srgbClr val="FFFFFF"/>
                </a:solidFill>
                <a:latin typeface="Verdana" panose="020B0604030504040204" pitchFamily="34" charset="0"/>
              </a:rPr>
              <a:t>“</a:t>
            </a:r>
            <a:r>
              <a:rPr lang="en-US" altLang="en-US" sz="2400" dirty="0" err="1">
                <a:solidFill>
                  <a:srgbClr val="FFFFFF"/>
                </a:solidFill>
                <a:latin typeface="Verdana" panose="020B0604030504040204" pitchFamily="34" charset="0"/>
              </a:rPr>
              <a:t>Mapa</a:t>
            </a:r>
            <a:r>
              <a:rPr lang="en-US" altLang="en-US" sz="2400" dirty="0">
                <a:solidFill>
                  <a:srgbClr val="FFFFFF"/>
                </a:solidFill>
                <a:latin typeface="Verdana" panose="020B0604030504040204" pitchFamily="34" charset="0"/>
              </a:rPr>
              <a:t>” </a:t>
            </a:r>
            <a:r>
              <a:rPr lang="en-US" altLang="en-US" sz="2400" dirty="0" err="1">
                <a:solidFill>
                  <a:srgbClr val="FFFFFF"/>
                </a:solidFill>
                <a:latin typeface="Verdana" panose="020B0604030504040204" pitchFamily="34" charset="0"/>
              </a:rPr>
              <a:t>interno</a:t>
            </a:r>
            <a:endParaRPr lang="en-US" altLang="en-US" sz="2400" dirty="0">
              <a:solidFill>
                <a:srgbClr val="FFFFFF"/>
              </a:solidFill>
              <a:latin typeface="Verdana" panose="020B0604030504040204" pitchFamily="34" charset="0"/>
            </a:endParaRPr>
          </a:p>
          <a:p>
            <a:pPr hangingPunct="1">
              <a:lnSpc>
                <a:spcPct val="100000"/>
              </a:lnSpc>
              <a:spcBef>
                <a:spcPts val="488"/>
              </a:spcBef>
              <a:spcAft>
                <a:spcPts val="600"/>
              </a:spcAft>
              <a:buClr>
                <a:srgbClr val="C8C8B1"/>
              </a:buClr>
              <a:buFont typeface="Wingdings 2" panose="05020102010507070707" pitchFamily="18" charset="2"/>
              <a:buChar char=""/>
            </a:pPr>
            <a:r>
              <a:rPr lang="en-US" altLang="en-US" sz="2400" dirty="0" err="1">
                <a:solidFill>
                  <a:srgbClr val="FFFFFF"/>
                </a:solidFill>
                <a:latin typeface="Verdana" panose="020B0604030504040204" pitchFamily="34" charset="0"/>
              </a:rPr>
              <a:t>Grasa</a:t>
            </a:r>
            <a:r>
              <a:rPr lang="en-US" altLang="en-US" sz="2400" dirty="0">
                <a:solidFill>
                  <a:srgbClr val="FFFFFF"/>
                </a:solidFill>
                <a:latin typeface="Verdana" panose="020B0604030504040204" pitchFamily="34" charset="0"/>
              </a:rPr>
              <a:t>: Buena </a:t>
            </a:r>
            <a:r>
              <a:rPr lang="en-US" altLang="en-US" sz="2400" dirty="0" err="1">
                <a:solidFill>
                  <a:srgbClr val="FFFFFF"/>
                </a:solidFill>
                <a:latin typeface="Verdana" panose="020B0604030504040204" pitchFamily="34" charset="0"/>
              </a:rPr>
              <a:t>fuente</a:t>
            </a:r>
            <a:r>
              <a:rPr lang="en-US" altLang="en-US" sz="2400" dirty="0">
                <a:solidFill>
                  <a:srgbClr val="FFFFFF"/>
                </a:solidFill>
                <a:latin typeface="Verdana" panose="020B0604030504040204" pitchFamily="34" charset="0"/>
              </a:rPr>
              <a:t> de combustible</a:t>
            </a:r>
          </a:p>
          <a:p>
            <a:pPr hangingPunct="1">
              <a:lnSpc>
                <a:spcPct val="100000"/>
              </a:lnSpc>
              <a:spcBef>
                <a:spcPts val="363"/>
              </a:spcBef>
              <a:spcAft>
                <a:spcPts val="600"/>
              </a:spcAft>
              <a:buClrTx/>
              <a:buFontTx/>
              <a:buNone/>
            </a:pPr>
            <a:endParaRPr lang="en-US" altLang="en-US" dirty="0">
              <a:solidFill>
                <a:srgbClr val="FFFFFF"/>
              </a:solidFill>
              <a:latin typeface="Verdana" panose="020B0604030504040204" pitchFamily="34" charset="0"/>
            </a:endParaRPr>
          </a:p>
          <a:p>
            <a:pPr hangingPunct="1">
              <a:lnSpc>
                <a:spcPct val="100000"/>
              </a:lnSpc>
              <a:spcBef>
                <a:spcPts val="363"/>
              </a:spcBef>
              <a:spcAft>
                <a:spcPts val="600"/>
              </a:spcAft>
              <a:buClrTx/>
              <a:buFontTx/>
              <a:buNone/>
            </a:pPr>
            <a:endParaRPr lang="en-US" altLang="en-US" dirty="0">
              <a:solidFill>
                <a:srgbClr val="FFFFFF"/>
              </a:solidFill>
              <a:latin typeface="Verdana" panose="020B0604030504040204" pitchFamily="34" charset="0"/>
            </a:endParaRPr>
          </a:p>
          <a:p>
            <a:pPr hangingPunct="1">
              <a:lnSpc>
                <a:spcPct val="100000"/>
              </a:lnSpc>
              <a:spcBef>
                <a:spcPts val="363"/>
              </a:spcBef>
              <a:spcAft>
                <a:spcPts val="600"/>
              </a:spcAft>
              <a:buClrTx/>
              <a:buFontTx/>
              <a:buNone/>
            </a:pPr>
            <a:endParaRPr lang="en-US" altLang="en-US" dirty="0">
              <a:solidFill>
                <a:srgbClr val="FFFFFF"/>
              </a:solidFill>
              <a:latin typeface="Verdana" panose="020B0604030504040204" pitchFamily="34" charset="0"/>
            </a:endParaRPr>
          </a:p>
        </p:txBody>
      </p:sp>
    </p:spTree>
    <p:extLst>
      <p:ext uri="{BB962C8B-B14F-4D97-AF65-F5344CB8AC3E}">
        <p14:creationId xmlns:p14="http://schemas.microsoft.com/office/powerpoint/2010/main" val="4045766885"/>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http://www.dispatch.com/content/graphics/2013/01/30/cat-bird-art0-ggoleaic-102-sci-cats-birds2-clh-jpg.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449"/>
          <a:stretch/>
        </p:blipFill>
        <p:spPr bwMode="auto">
          <a:xfrm>
            <a:off x="0" y="-66675"/>
            <a:ext cx="9144000" cy="69373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 y="152400"/>
            <a:ext cx="8610600" cy="646331"/>
          </a:xfrm>
          <a:prstGeom prst="rect">
            <a:avLst/>
          </a:prstGeom>
          <a:noFill/>
        </p:spPr>
        <p:txBody>
          <a:bodyPr wrap="square" rtlCol="0">
            <a:spAutoFit/>
          </a:bodyPr>
          <a:lstStyle/>
          <a:p>
            <a:pPr algn="ctr"/>
            <a:r>
              <a:rPr lang="en-US" sz="3600" b="1" dirty="0" err="1" smtClean="0"/>
              <a:t>Peligros</a:t>
            </a:r>
            <a:r>
              <a:rPr lang="en-US" sz="3600" b="1" dirty="0" smtClean="0"/>
              <a:t> </a:t>
            </a:r>
            <a:r>
              <a:rPr lang="en-US" sz="3600" b="1" dirty="0" err="1" smtClean="0"/>
              <a:t>durante</a:t>
            </a:r>
            <a:r>
              <a:rPr lang="en-US" sz="3600" b="1" dirty="0" smtClean="0"/>
              <a:t> la </a:t>
            </a:r>
            <a:r>
              <a:rPr lang="en-US" sz="3600" b="1" dirty="0" err="1" smtClean="0"/>
              <a:t>Migración</a:t>
            </a:r>
            <a:endParaRPr lang="en-US" sz="3600" b="1" dirty="0"/>
          </a:p>
        </p:txBody>
      </p:sp>
    </p:spTree>
    <p:extLst>
      <p:ext uri="{BB962C8B-B14F-4D97-AF65-F5344CB8AC3E}">
        <p14:creationId xmlns:p14="http://schemas.microsoft.com/office/powerpoint/2010/main" val="198455618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http://www.crystalinks.com/windmills.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2700"/>
            <a:ext cx="9180017" cy="6934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http://solar.calfinder.com/assets/blog/images/utility-scale-solar-fields.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4017389"/>
            <a:ext cx="3967164" cy="29168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33400" y="76200"/>
            <a:ext cx="8001000" cy="646331"/>
          </a:xfrm>
          <a:prstGeom prst="rect">
            <a:avLst/>
          </a:prstGeom>
          <a:noFill/>
        </p:spPr>
        <p:txBody>
          <a:bodyPr wrap="square" rtlCol="0">
            <a:spAutoFit/>
          </a:bodyPr>
          <a:lstStyle/>
          <a:p>
            <a:pPr lvl="0" algn="ctr"/>
            <a:r>
              <a:rPr lang="en-US" sz="3600" b="1" dirty="0" err="1">
                <a:solidFill>
                  <a:srgbClr val="FFFFFF"/>
                </a:solidFill>
              </a:rPr>
              <a:t>Peligros</a:t>
            </a:r>
            <a:r>
              <a:rPr lang="en-US" sz="3600" b="1" dirty="0">
                <a:solidFill>
                  <a:srgbClr val="FFFFFF"/>
                </a:solidFill>
              </a:rPr>
              <a:t> </a:t>
            </a:r>
            <a:r>
              <a:rPr lang="en-US" sz="3600" b="1" dirty="0" err="1">
                <a:solidFill>
                  <a:srgbClr val="FFFFFF"/>
                </a:solidFill>
              </a:rPr>
              <a:t>durante</a:t>
            </a:r>
            <a:r>
              <a:rPr lang="en-US" sz="3600" b="1" dirty="0">
                <a:solidFill>
                  <a:srgbClr val="FFFFFF"/>
                </a:solidFill>
              </a:rPr>
              <a:t> la </a:t>
            </a:r>
            <a:r>
              <a:rPr lang="en-US" sz="3600" b="1" dirty="0" err="1">
                <a:solidFill>
                  <a:srgbClr val="FFFFFF"/>
                </a:solidFill>
              </a:rPr>
              <a:t>Migración</a:t>
            </a:r>
            <a:endParaRPr lang="en-US" sz="3600" b="1" dirty="0">
              <a:solidFill>
                <a:srgbClr val="FFFFFF"/>
              </a:solidFill>
            </a:endParaRPr>
          </a:p>
        </p:txBody>
      </p:sp>
    </p:spTree>
    <p:extLst>
      <p:ext uri="{BB962C8B-B14F-4D97-AF65-F5344CB8AC3E}">
        <p14:creationId xmlns:p14="http://schemas.microsoft.com/office/powerpoint/2010/main" val="71304511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7-themes.com/data_images/out/37/6896418-skyscraper-wallpaper.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8100" y="0"/>
            <a:ext cx="9182100" cy="68817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 y="76200"/>
            <a:ext cx="8001000" cy="646331"/>
          </a:xfrm>
          <a:prstGeom prst="rect">
            <a:avLst/>
          </a:prstGeom>
          <a:noFill/>
        </p:spPr>
        <p:txBody>
          <a:bodyPr wrap="square" rtlCol="0">
            <a:spAutoFit/>
          </a:bodyPr>
          <a:lstStyle/>
          <a:p>
            <a:pPr lvl="0" algn="ctr"/>
            <a:r>
              <a:rPr lang="en-US" sz="3600" b="1" dirty="0" err="1">
                <a:solidFill>
                  <a:srgbClr val="FFFFFF"/>
                </a:solidFill>
              </a:rPr>
              <a:t>Peligros</a:t>
            </a:r>
            <a:r>
              <a:rPr lang="en-US" sz="3600" b="1" dirty="0">
                <a:solidFill>
                  <a:srgbClr val="FFFFFF"/>
                </a:solidFill>
              </a:rPr>
              <a:t> </a:t>
            </a:r>
            <a:r>
              <a:rPr lang="en-US" sz="3600" b="1" dirty="0" err="1">
                <a:solidFill>
                  <a:srgbClr val="FFFFFF"/>
                </a:solidFill>
              </a:rPr>
              <a:t>durante</a:t>
            </a:r>
            <a:r>
              <a:rPr lang="en-US" sz="3600" b="1" dirty="0">
                <a:solidFill>
                  <a:srgbClr val="FFFFFF"/>
                </a:solidFill>
              </a:rPr>
              <a:t> la </a:t>
            </a:r>
            <a:r>
              <a:rPr lang="en-US" sz="3600" b="1" dirty="0" err="1">
                <a:solidFill>
                  <a:srgbClr val="FFFFFF"/>
                </a:solidFill>
              </a:rPr>
              <a:t>Migración</a:t>
            </a:r>
            <a:endParaRPr lang="en-US" sz="3600" b="1" dirty="0">
              <a:solidFill>
                <a:srgbClr val="FFFFFF"/>
              </a:solidFill>
            </a:endParaRPr>
          </a:p>
        </p:txBody>
      </p:sp>
    </p:spTree>
    <p:extLst>
      <p:ext uri="{BB962C8B-B14F-4D97-AF65-F5344CB8AC3E}">
        <p14:creationId xmlns:p14="http://schemas.microsoft.com/office/powerpoint/2010/main" val="567311206"/>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geology.com/hurricanes/named-hurricane-fran.gif"/>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6364"/>
          <a:stretch/>
        </p:blipFill>
        <p:spPr bwMode="auto">
          <a:xfrm>
            <a:off x="0" y="-12700"/>
            <a:ext cx="9172121" cy="68707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3400" y="76200"/>
            <a:ext cx="8001000" cy="646331"/>
          </a:xfrm>
          <a:prstGeom prst="rect">
            <a:avLst/>
          </a:prstGeom>
          <a:noFill/>
        </p:spPr>
        <p:txBody>
          <a:bodyPr wrap="square" rtlCol="0">
            <a:spAutoFit/>
          </a:bodyPr>
          <a:lstStyle/>
          <a:p>
            <a:pPr lvl="0" algn="ctr"/>
            <a:r>
              <a:rPr lang="en-US" sz="3600" b="1" dirty="0" err="1">
                <a:solidFill>
                  <a:srgbClr val="FFFFFF"/>
                </a:solidFill>
              </a:rPr>
              <a:t>Peligros</a:t>
            </a:r>
            <a:r>
              <a:rPr lang="en-US" sz="3600" b="1" dirty="0">
                <a:solidFill>
                  <a:srgbClr val="FFFFFF"/>
                </a:solidFill>
              </a:rPr>
              <a:t> </a:t>
            </a:r>
            <a:r>
              <a:rPr lang="en-US" sz="3600" b="1" dirty="0" err="1">
                <a:solidFill>
                  <a:srgbClr val="FFFFFF"/>
                </a:solidFill>
              </a:rPr>
              <a:t>durante</a:t>
            </a:r>
            <a:r>
              <a:rPr lang="en-US" sz="3600" b="1" dirty="0">
                <a:solidFill>
                  <a:srgbClr val="FFFFFF"/>
                </a:solidFill>
              </a:rPr>
              <a:t> la </a:t>
            </a:r>
            <a:r>
              <a:rPr lang="en-US" sz="3600" b="1" dirty="0" err="1">
                <a:solidFill>
                  <a:srgbClr val="FFFFFF"/>
                </a:solidFill>
              </a:rPr>
              <a:t>Migración</a:t>
            </a:r>
            <a:endParaRPr lang="en-US" sz="3600" b="1" dirty="0">
              <a:solidFill>
                <a:srgbClr val="FFFFFF"/>
              </a:solidFill>
            </a:endParaRPr>
          </a:p>
        </p:txBody>
      </p:sp>
    </p:spTree>
    <p:extLst>
      <p:ext uri="{BB962C8B-B14F-4D97-AF65-F5344CB8AC3E}">
        <p14:creationId xmlns:p14="http://schemas.microsoft.com/office/powerpoint/2010/main" val="385409739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ummer">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Summ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umm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Summer</Template>
  <TotalTime>20544</TotalTime>
  <Words>4641</Words>
  <Application>Microsoft Macintosh PowerPoint</Application>
  <PresentationFormat>On-screen Show (4:3)</PresentationFormat>
  <Paragraphs>425</Paragraphs>
  <Slides>47</Slides>
  <Notes>47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49" baseType="lpstr">
      <vt:lpstr>Summer</vt:lpstr>
      <vt:lpstr>Image</vt:lpstr>
      <vt:lpstr>Restaura Hábitats, Restaura Aves: Plantas Nativas para un Patio Amigo de las Aves</vt:lpstr>
      <vt:lpstr>El Caribe</vt:lpstr>
      <vt:lpstr>¿Qué es la Migración de las Aves?</vt:lpstr>
      <vt:lpstr>Preparando la Migración</vt:lpstr>
      <vt:lpstr>Adaptaciones de los Migrantes</vt:lpstr>
      <vt:lpstr>PowerPoint Presentation</vt:lpstr>
      <vt:lpstr>PowerPoint Presentation</vt:lpstr>
      <vt:lpstr>PowerPoint Presentation</vt:lpstr>
      <vt:lpstr>PowerPoint Presentation</vt:lpstr>
      <vt:lpstr>PowerPoint Presentation</vt:lpstr>
      <vt:lpstr>PowerPoint Presentation</vt:lpstr>
      <vt:lpstr>¿Qué es un hábitat?</vt:lpstr>
      <vt:lpstr>PowerPoint Presentation</vt:lpstr>
      <vt:lpstr>Problemas Ambientales</vt:lpstr>
      <vt:lpstr>¿Cómo podemos ayudar?</vt:lpstr>
      <vt:lpstr>PowerPoint Presentation</vt:lpstr>
      <vt:lpstr>PowerPoint Presentation</vt:lpstr>
      <vt:lpstr>Plante árboles y plantas nativas amigas de las aves</vt:lpstr>
      <vt:lpstr>PowerPoint Presentation</vt:lpstr>
      <vt:lpstr>Organice una siembra de árboles</vt:lpstr>
      <vt:lpstr>Transforme su patio</vt:lpstr>
      <vt:lpstr>PowerPoint Presentation</vt:lpstr>
      <vt:lpstr>PowerPoint Presentation</vt:lpstr>
      <vt:lpstr>Proporcione una fuente de agua</vt:lpstr>
      <vt:lpstr>Elimine plantas invasoras</vt:lpstr>
      <vt:lpstr>Asista a limpiezas</vt:lpstr>
      <vt:lpstr>Apoye a grupos ambientales locales</vt:lpstr>
      <vt:lpstr>Expertos en plantas nativas comparten su conocimiento</vt:lpstr>
      <vt:lpstr>¿Porqué necesitamos restaurar y ofrecer hábitats en el patio para las aves?</vt:lpstr>
      <vt:lpstr>PowerPoint Presentation</vt:lpstr>
      <vt:lpstr>¿Porqué es importante usar plantas nativas?</vt:lpstr>
      <vt:lpstr>¿Qué pasa con la plantación de exóticas?</vt:lpstr>
      <vt:lpstr>¿Cuáles son las mejores plantas nativas para las aves?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¿Cómo empezar un jardín de plantas nativas en su patio?</vt:lpstr>
      <vt:lpstr>Otras plantas para considerar:</vt:lpstr>
      <vt:lpstr>PowerPoint Presentation</vt:lpstr>
      <vt:lpstr>¡Gracias y pongámonos a trabajar para restaurar nuestros patios para nuestras aves!</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Restore Habitats Restore Birds</dc:title>
  <dc:creator>Scott Johnson</dc:creator>
  <cp:lastModifiedBy>a</cp:lastModifiedBy>
  <cp:revision>176</cp:revision>
  <dcterms:created xsi:type="dcterms:W3CDTF">2015-03-09T20:20:18Z</dcterms:created>
  <dcterms:modified xsi:type="dcterms:W3CDTF">2015-10-24T21:42:21Z</dcterms:modified>
</cp:coreProperties>
</file>