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57" r:id="rId3"/>
    <p:sldId id="284" r:id="rId4"/>
    <p:sldId id="293" r:id="rId5"/>
    <p:sldId id="285" r:id="rId6"/>
    <p:sldId id="316" r:id="rId7"/>
    <p:sldId id="319" r:id="rId8"/>
    <p:sldId id="294" r:id="rId9"/>
    <p:sldId id="317" r:id="rId10"/>
    <p:sldId id="320" r:id="rId11"/>
    <p:sldId id="287" r:id="rId12"/>
    <p:sldId id="273" r:id="rId13"/>
    <p:sldId id="258" r:id="rId14"/>
    <p:sldId id="260" r:id="rId15"/>
    <p:sldId id="262" r:id="rId16"/>
    <p:sldId id="291" r:id="rId17"/>
    <p:sldId id="292" r:id="rId18"/>
    <p:sldId id="296" r:id="rId19"/>
    <p:sldId id="297" r:id="rId20"/>
    <p:sldId id="270" r:id="rId21"/>
    <p:sldId id="271" r:id="rId22"/>
    <p:sldId id="295" r:id="rId23"/>
    <p:sldId id="282" r:id="rId24"/>
    <p:sldId id="279" r:id="rId25"/>
    <p:sldId id="281" r:id="rId26"/>
    <p:sldId id="280" r:id="rId27"/>
    <p:sldId id="272" r:id="rId28"/>
    <p:sldId id="298" r:id="rId29"/>
    <p:sldId id="300" r:id="rId30"/>
    <p:sldId id="321" r:id="rId31"/>
    <p:sldId id="322" r:id="rId32"/>
    <p:sldId id="323"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24" r:id="rId46"/>
    <p:sldId id="313" r:id="rId47"/>
    <p:sldId id="31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82" autoAdjust="0"/>
    <p:restoredTop sz="62740" autoAdjust="0"/>
  </p:normalViewPr>
  <p:slideViewPr>
    <p:cSldViewPr>
      <p:cViewPr>
        <p:scale>
          <a:sx n="75" d="100"/>
          <a:sy n="75" d="100"/>
        </p:scale>
        <p:origin x="-1872"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A85D28-9B4D-4CEA-B8D6-A554E526F483}" type="datetimeFigureOut">
              <a:rPr lang="en-US" smtClean="0"/>
              <a:t>10/24/15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A02320-05D0-4A76-B95A-F04A39A5999C}" type="slidenum">
              <a:rPr lang="en-US" smtClean="0"/>
              <a:t>‹#›</a:t>
            </a:fld>
            <a:endParaRPr lang="en-US"/>
          </a:p>
        </p:txBody>
      </p:sp>
    </p:spTree>
    <p:extLst>
      <p:ext uri="{BB962C8B-B14F-4D97-AF65-F5344CB8AC3E}">
        <p14:creationId xmlns:p14="http://schemas.microsoft.com/office/powerpoint/2010/main" val="77280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t>
            </a:r>
            <a:r>
              <a:rPr lang="en-US" baseline="0" dirty="0" err="1" smtClean="0"/>
              <a:t>powerpoint</a:t>
            </a:r>
            <a:r>
              <a:rPr lang="en-US" baseline="0" dirty="0" smtClean="0"/>
              <a:t> was prepared by Scott Johnson (Bahamas National Trust) and Lisa Sorenson (</a:t>
            </a:r>
            <a:r>
              <a:rPr lang="en-US" baseline="0" dirty="0" err="1" smtClean="0"/>
              <a:t>BirdsCaribbean</a:t>
            </a:r>
            <a:r>
              <a:rPr lang="en-US" baseline="0" dirty="0" smtClean="0"/>
              <a:t>) for 2015 International Migratory Bird Day celebrations in the Caribbean. The presentation was originally given as a webinar on September 29, 2015. it has been adapted to a presentation, with information included from the guest panelists on the webinar, Dr. Joe </a:t>
            </a:r>
            <a:r>
              <a:rPr lang="en-US" baseline="0" dirty="0" err="1" smtClean="0"/>
              <a:t>Wunderle</a:t>
            </a:r>
            <a:r>
              <a:rPr lang="en-US" baseline="0" dirty="0" smtClean="0"/>
              <a:t> and Mr. Pericles </a:t>
            </a:r>
            <a:r>
              <a:rPr lang="en-US" baseline="0" dirty="0" err="1" smtClean="0"/>
              <a:t>Maillis</a:t>
            </a:r>
            <a:r>
              <a:rPr lang="en-US" baseline="0" dirty="0" smtClean="0"/>
              <a:t>. The webinar is available for viewing on </a:t>
            </a:r>
            <a:r>
              <a:rPr lang="en-US" baseline="0" dirty="0" err="1" smtClean="0"/>
              <a:t>Youtube</a:t>
            </a:r>
            <a:r>
              <a:rPr lang="en-US" baseline="0" dirty="0" smtClean="0"/>
              <a:t> (search for </a:t>
            </a:r>
            <a:r>
              <a:rPr lang="en-US" baseline="0" dirty="0" err="1" smtClean="0"/>
              <a:t>BirdsCaribbean</a:t>
            </a:r>
            <a:r>
              <a:rPr lang="en-US" baseline="0" dirty="0" smtClean="0"/>
              <a:t> channel).</a:t>
            </a:r>
          </a:p>
          <a:p>
            <a:endParaRPr lang="en-US" baseline="0" dirty="0"/>
          </a:p>
          <a:p>
            <a:r>
              <a:rPr lang="en-US" baseline="0" dirty="0" smtClean="0"/>
              <a:t>The first part of the presentation gives an introduction to bird migration and the many challenges and threats that birds face on migration. The second part of the presentation talks about what birds need to survive—food, water and shelter (habitat)— and how we can help birds by planting plants that are valuable to birds, providing a source of water, restoring habitats in our communities, and more.  The third part of the presentation gives information on 10 plants that are great for both migrant and resident birds and gives you some tips on how to get started with planting a bird-friendly yard.</a:t>
            </a:r>
          </a:p>
          <a:p>
            <a:endParaRPr lang="en-US" baseline="0" dirty="0" smtClean="0"/>
          </a:p>
          <a:p>
            <a:r>
              <a:rPr lang="en-US" baseline="0" dirty="0" smtClean="0"/>
              <a:t>Feel free to modify this presentation to suit your needs, for example adding local photos and examples is always great if they are available. You can also make the presentation shorter or simplify it if you are talking to children.</a:t>
            </a:r>
          </a:p>
          <a:p>
            <a:endParaRPr lang="en-US" baseline="0" dirty="0" smtClean="0"/>
          </a:p>
          <a:p>
            <a:r>
              <a:rPr lang="en-US" baseline="0" dirty="0" smtClean="0"/>
              <a:t>Any questions, don’t hesitate to contact us!</a:t>
            </a:r>
          </a:p>
          <a:p>
            <a:r>
              <a:rPr lang="en-US" baseline="0" dirty="0" smtClean="0"/>
              <a:t>Scott Johnson - </a:t>
            </a:r>
            <a:r>
              <a:rPr lang="en-US" baseline="0" dirty="0" err="1" smtClean="0"/>
              <a:t>sjohnson@bnt.bs</a:t>
            </a:r>
            <a:endParaRPr lang="en-US" baseline="0" dirty="0" smtClean="0"/>
          </a:p>
          <a:p>
            <a:r>
              <a:rPr lang="en-US" baseline="0" dirty="0" smtClean="0"/>
              <a:t>Lisa Sorenson - </a:t>
            </a:r>
            <a:r>
              <a:rPr lang="en-US" baseline="0" dirty="0" err="1" smtClean="0"/>
              <a:t>Lsoren@bu.edu</a:t>
            </a:r>
            <a:endParaRPr lang="en-US" baseline="0" dirty="0" smtClean="0"/>
          </a:p>
          <a:p>
            <a:endParaRPr lang="en-US" baseline="0" dirty="0" smtClean="0"/>
          </a:p>
          <a:p>
            <a:r>
              <a:rPr lang="en-US" baseline="0" dirty="0" err="1" smtClean="0"/>
              <a:t>www.BirdsCaribbean.org</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AA02320-05D0-4A76-B95A-F04A39A5999C}" type="slidenum">
              <a:rPr lang="en-US" smtClean="0"/>
              <a:t>1</a:t>
            </a:fld>
            <a:endParaRPr lang="en-US"/>
          </a:p>
        </p:txBody>
      </p:sp>
    </p:spTree>
    <p:extLst>
      <p:ext uri="{BB962C8B-B14F-4D97-AF65-F5344CB8AC3E}">
        <p14:creationId xmlns:p14="http://schemas.microsoft.com/office/powerpoint/2010/main" val="404278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Hunting – During this time, many hunters are out hunting birds &amp; they become victims to hunters.</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10</a:t>
            </a:fld>
            <a:endParaRPr lang="en-US"/>
          </a:p>
        </p:txBody>
      </p:sp>
    </p:spTree>
    <p:extLst>
      <p:ext uri="{BB962C8B-B14F-4D97-AF65-F5344CB8AC3E}">
        <p14:creationId xmlns:p14="http://schemas.microsoft.com/office/powerpoint/2010/main" val="3796380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All animals have basic needs.</a:t>
            </a:r>
          </a:p>
          <a:p>
            <a:pPr lvl="0"/>
            <a:r>
              <a:rPr lang="en-US" sz="1200" kern="1200" dirty="0" smtClean="0">
                <a:solidFill>
                  <a:schemeClr val="tx1"/>
                </a:solidFill>
                <a:effectLst/>
                <a:latin typeface="+mn-lt"/>
                <a:ea typeface="+mn-ea"/>
                <a:cs typeface="+mn-cs"/>
              </a:rPr>
              <a:t>With birds it is no different, they need: 1. Food, 2. Water &amp; 3. Shelter</a:t>
            </a:r>
          </a:p>
          <a:p>
            <a:pPr lvl="0"/>
            <a:r>
              <a:rPr lang="en-US" sz="1200" kern="1200" dirty="0" smtClean="0">
                <a:solidFill>
                  <a:schemeClr val="tx1"/>
                </a:solidFill>
                <a:effectLst/>
                <a:latin typeface="+mn-lt"/>
                <a:ea typeface="+mn-ea"/>
                <a:cs typeface="+mn-cs"/>
              </a:rPr>
              <a:t>Birds can find all these basic needs in the habitat they live in.</a:t>
            </a:r>
          </a:p>
          <a:p>
            <a:endParaRPr lang="en-US" dirty="0" smtClean="0"/>
          </a:p>
          <a:p>
            <a:r>
              <a:rPr lang="en-US" dirty="0" smtClean="0"/>
              <a:t>The best shelter for birds is habitat</a:t>
            </a:r>
            <a:r>
              <a:rPr lang="en-US" baseline="0" dirty="0" smtClean="0"/>
              <a:t> with a lot of native trees and shrubs which provide the best food and shelter for birds.</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11</a:t>
            </a:fld>
            <a:endParaRPr lang="en-US"/>
          </a:p>
        </p:txBody>
      </p:sp>
    </p:spTree>
    <p:extLst>
      <p:ext uri="{BB962C8B-B14F-4D97-AF65-F5344CB8AC3E}">
        <p14:creationId xmlns:p14="http://schemas.microsoft.com/office/powerpoint/2010/main" val="897227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 habitat is an environmental or ecological area that is home to a particular organism.</a:t>
            </a:r>
          </a:p>
          <a:p>
            <a:pPr lvl="0"/>
            <a:r>
              <a:rPr lang="en-US" sz="1200" kern="1200" dirty="0" smtClean="0">
                <a:solidFill>
                  <a:schemeClr val="tx1"/>
                </a:solidFill>
                <a:effectLst/>
                <a:latin typeface="+mn-lt"/>
                <a:ea typeface="+mn-ea"/>
                <a:cs typeface="+mn-cs"/>
              </a:rPr>
              <a:t>It is also a natural area where a species live and</a:t>
            </a:r>
          </a:p>
          <a:p>
            <a:pPr lvl="0"/>
            <a:r>
              <a:rPr lang="en-US" sz="1200" kern="1200" dirty="0" smtClean="0">
                <a:solidFill>
                  <a:schemeClr val="tx1"/>
                </a:solidFill>
                <a:effectLst/>
                <a:latin typeface="+mn-lt"/>
                <a:ea typeface="+mn-ea"/>
                <a:cs typeface="+mn-cs"/>
              </a:rPr>
              <a:t>The physical area surrounding a particular population</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12</a:t>
            </a:fld>
            <a:endParaRPr lang="en-US"/>
          </a:p>
        </p:txBody>
      </p:sp>
    </p:spTree>
    <p:extLst>
      <p:ext uri="{BB962C8B-B14F-4D97-AF65-F5344CB8AC3E}">
        <p14:creationId xmlns:p14="http://schemas.microsoft.com/office/powerpoint/2010/main" val="261985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the Caribbean, we have numerous habitats that are able to support a myriad</a:t>
            </a:r>
            <a:r>
              <a:rPr lang="en-US" sz="1200" kern="1200" baseline="0" dirty="0" smtClean="0">
                <a:solidFill>
                  <a:schemeClr val="tx1"/>
                </a:solidFill>
                <a:effectLst/>
                <a:latin typeface="+mn-lt"/>
                <a:ea typeface="+mn-ea"/>
                <a:cs typeface="+mn-cs"/>
              </a:rPr>
              <a:t> of wildlife</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We have pine woodland areas, wetlands / mangroves, dry forests, seashore &amp; mudflats, rainforests, mountainous regions &amp; scrublands.</a:t>
            </a:r>
          </a:p>
        </p:txBody>
      </p:sp>
      <p:sp>
        <p:nvSpPr>
          <p:cNvPr id="4" name="Slide Number Placeholder 3"/>
          <p:cNvSpPr>
            <a:spLocks noGrp="1"/>
          </p:cNvSpPr>
          <p:nvPr>
            <p:ph type="sldNum" sz="quarter" idx="10"/>
          </p:nvPr>
        </p:nvSpPr>
        <p:spPr/>
        <p:txBody>
          <a:bodyPr/>
          <a:lstStyle/>
          <a:p>
            <a:fld id="{EAA02320-05D0-4A76-B95A-F04A39A5999C}" type="slidenum">
              <a:rPr lang="en-US" smtClean="0"/>
              <a:t>13</a:t>
            </a:fld>
            <a:endParaRPr lang="en-US"/>
          </a:p>
        </p:txBody>
      </p:sp>
    </p:spTree>
    <p:extLst>
      <p:ext uri="{BB962C8B-B14F-4D97-AF65-F5344CB8AC3E}">
        <p14:creationId xmlns:p14="http://schemas.microsoft.com/office/powerpoint/2010/main" val="151630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environmental problems can occur with the loss of habitat. </a:t>
            </a:r>
          </a:p>
          <a:p>
            <a:r>
              <a:rPr lang="en-US" u="sng" dirty="0" smtClean="0"/>
              <a:t>Less rain </a:t>
            </a:r>
            <a:r>
              <a:rPr lang="en-US" dirty="0" smtClean="0"/>
              <a:t>- Many people do not realize it, but with the loss of trees, there is a loss of rain. Trees take up lots of water in their roots and release most of it through their leaves. The water vapor they release helps it to rain. The removal of trees lowers</a:t>
            </a:r>
            <a:r>
              <a:rPr lang="en-US" baseline="0" dirty="0" smtClean="0"/>
              <a:t> the amount of evapotranspiration that can occur which can lead to a warmer, drier climate. In many Caribbean countries, water is a problem, especially during the dry season, forcing some governments to ration the water throughout the day. The last thing we need is a drier climate. Unfortunately, climate models predict that we will have more severe droughts in the Caribbean under  climate change.</a:t>
            </a:r>
          </a:p>
          <a:p>
            <a:endParaRPr lang="en-US" baseline="0" dirty="0" smtClean="0"/>
          </a:p>
          <a:p>
            <a:r>
              <a:rPr lang="en-US" u="sng" baseline="0" dirty="0" smtClean="0"/>
              <a:t>Soil erosion </a:t>
            </a:r>
            <a:r>
              <a:rPr lang="en-US" baseline="0" dirty="0" smtClean="0"/>
              <a:t>- With the lack of trees to hold the soil together, soil erosion becomes a problem that can lead to mud slides and loss of nutrients to the soil. </a:t>
            </a:r>
          </a:p>
          <a:p>
            <a:endParaRPr lang="en-US" baseline="0" dirty="0" smtClean="0"/>
          </a:p>
          <a:p>
            <a:r>
              <a:rPr lang="en-US" u="sng" baseline="0" dirty="0" smtClean="0"/>
              <a:t>Invasive species </a:t>
            </a:r>
            <a:r>
              <a:rPr lang="en-US" baseline="0" dirty="0" smtClean="0"/>
              <a:t>– When native trees are lost, you actually open up the door for  invasive non native plants to establish themselves in a habitat. They can take over, radically transforming the habitat. The end result of habitat loss can be poverty in some places as loss of trees and soil means a loss of agriculture and with the influx on invasive plants and animals, like mosquitoes, disease wouldn’t be too far off. </a:t>
            </a:r>
          </a:p>
          <a:p>
            <a:endParaRPr lang="en-US" baseline="0" dirty="0" smtClean="0"/>
          </a:p>
          <a:p>
            <a:r>
              <a:rPr lang="en-US" u="sng" baseline="0" dirty="0" smtClean="0"/>
              <a:t>Global warming </a:t>
            </a:r>
            <a:r>
              <a:rPr lang="en-US" baseline="0" dirty="0" smtClean="0"/>
              <a:t>– as mentioned above, climate models predict increased summer drying and drought for the Caribbean, which will lead to more forest fires and loss of wetland habitats from drying.</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Pollution</a:t>
            </a:r>
            <a:r>
              <a:rPr lang="en-US" sz="1200" kern="1200" dirty="0" smtClean="0">
                <a:solidFill>
                  <a:schemeClr val="tx1"/>
                </a:solidFill>
                <a:effectLst/>
                <a:latin typeface="+mn-lt"/>
                <a:ea typeface="+mn-ea"/>
                <a:cs typeface="+mn-cs"/>
              </a:rPr>
              <a:t> – Throwing out garbage in various locations instead of where they are suppose to be can cause major havoc to birds.</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14</a:t>
            </a:fld>
            <a:endParaRPr lang="en-US"/>
          </a:p>
        </p:txBody>
      </p:sp>
    </p:spTree>
    <p:extLst>
      <p:ext uri="{BB962C8B-B14F-4D97-AF65-F5344CB8AC3E}">
        <p14:creationId xmlns:p14="http://schemas.microsoft.com/office/powerpoint/2010/main" val="12437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How Can We Help</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There are many ways that we can provide help to migrating birds in the Caribbean.</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15</a:t>
            </a:fld>
            <a:endParaRPr lang="en-US"/>
          </a:p>
        </p:txBody>
      </p:sp>
    </p:spTree>
    <p:extLst>
      <p:ext uri="{BB962C8B-B14F-4D97-AF65-F5344CB8AC3E}">
        <p14:creationId xmlns:p14="http://schemas.microsoft.com/office/powerpoint/2010/main" val="3741152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Provide food</a:t>
            </a:r>
            <a:r>
              <a:rPr lang="en-US" sz="1200" kern="1200" dirty="0" smtClean="0">
                <a:solidFill>
                  <a:schemeClr val="tx1"/>
                </a:solidFill>
                <a:effectLst/>
                <a:latin typeface="+mn-lt"/>
                <a:ea typeface="+mn-ea"/>
                <a:cs typeface="+mn-cs"/>
              </a:rPr>
              <a:t> – One of the ways is to provide food &amp; set-up bird feeders in your yard– provide seeds,</a:t>
            </a:r>
            <a:r>
              <a:rPr lang="en-US" sz="1200" kern="1200" baseline="0" dirty="0" smtClean="0">
                <a:solidFill>
                  <a:schemeClr val="tx1"/>
                </a:solidFill>
                <a:effectLst/>
                <a:latin typeface="+mn-lt"/>
                <a:ea typeface="+mn-ea"/>
                <a:cs typeface="+mn-cs"/>
              </a:rPr>
              <a:t> nectar and fruit</a:t>
            </a:r>
            <a:r>
              <a:rPr lang="en-US" sz="1200" kern="1200" dirty="0" smtClean="0">
                <a:solidFill>
                  <a:schemeClr val="tx1"/>
                </a:solidFill>
                <a:effectLst/>
                <a:latin typeface="+mn-lt"/>
                <a:ea typeface="+mn-ea"/>
                <a:cs typeface="+mn-cs"/>
              </a:rPr>
              <a:t>. This helps birds obtain some food while travelling to gain some energy to continue their trip down south.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And</a:t>
            </a:r>
            <a:r>
              <a:rPr lang="en-US" sz="1200" kern="1200" baseline="0" dirty="0" smtClean="0">
                <a:solidFill>
                  <a:schemeClr val="tx1"/>
                </a:solidFill>
                <a:latin typeface="+mn-lt"/>
                <a:ea typeface="+mn-ea"/>
                <a:cs typeface="+mn-cs"/>
              </a:rPr>
              <a:t> if</a:t>
            </a:r>
            <a:r>
              <a:rPr lang="en-US" sz="1200" kern="1200" dirty="0" smtClean="0">
                <a:solidFill>
                  <a:schemeClr val="tx1"/>
                </a:solidFill>
                <a:latin typeface="+mn-lt"/>
                <a:ea typeface="+mn-ea"/>
                <a:cs typeface="+mn-cs"/>
              </a:rPr>
              <a:t> you plant native plants, these will attract</a:t>
            </a:r>
            <a:r>
              <a:rPr lang="en-US" sz="1200" kern="1200" baseline="0" dirty="0" smtClean="0">
                <a:solidFill>
                  <a:schemeClr val="tx1"/>
                </a:solidFill>
                <a:latin typeface="+mn-lt"/>
                <a:ea typeface="+mn-ea"/>
                <a:cs typeface="+mn-cs"/>
              </a:rPr>
              <a:t> insects that birds like to feed on.</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16</a:t>
            </a:fld>
            <a:endParaRPr lang="en-US"/>
          </a:p>
        </p:txBody>
      </p:sp>
    </p:spTree>
    <p:extLst>
      <p:ext uri="{BB962C8B-B14F-4D97-AF65-F5344CB8AC3E}">
        <p14:creationId xmlns:p14="http://schemas.microsoft.com/office/powerpoint/2010/main" val="44083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Be Creative! </a:t>
            </a:r>
            <a:r>
              <a:rPr lang="en-US" sz="1200" kern="1200" dirty="0" smtClean="0">
                <a:solidFill>
                  <a:schemeClr val="tx1"/>
                </a:solidFill>
                <a:effectLst/>
                <a:latin typeface="+mn-lt"/>
                <a:ea typeface="+mn-ea"/>
                <a:cs typeface="+mn-cs"/>
              </a:rPr>
              <a:t>– You can also be very creative in making a very nice birdfeeder using simple household products.</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17</a:t>
            </a:fld>
            <a:endParaRPr lang="en-US"/>
          </a:p>
        </p:txBody>
      </p:sp>
    </p:spTree>
    <p:extLst>
      <p:ext uri="{BB962C8B-B14F-4D97-AF65-F5344CB8AC3E}">
        <p14:creationId xmlns:p14="http://schemas.microsoft.com/office/powerpoint/2010/main" val="2749414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Plant bird-friendly native trees and plants</a:t>
            </a:r>
            <a:r>
              <a:rPr lang="en-US" sz="1200" b="0" kern="1200" dirty="0" smtClean="0">
                <a:solidFill>
                  <a:schemeClr val="tx1"/>
                </a:solidFill>
                <a:latin typeface="+mn-lt"/>
                <a:ea typeface="+mn-ea"/>
                <a:cs typeface="+mn-cs"/>
              </a:rPr>
              <a:t> in your yard - those that provide food for birds (nectar, fruit and seeds), including trees, shrubs, grasses, flowering plant. Often these plants are good for people too - they provide shade</a:t>
            </a:r>
            <a:r>
              <a:rPr lang="en-US" sz="1200" b="0" kern="1200" baseline="0" dirty="0" smtClean="0">
                <a:solidFill>
                  <a:schemeClr val="tx1"/>
                </a:solidFill>
                <a:latin typeface="+mn-lt"/>
                <a:ea typeface="+mn-ea"/>
                <a:cs typeface="+mn-cs"/>
              </a:rPr>
              <a:t> and </a:t>
            </a:r>
            <a:r>
              <a:rPr lang="en-US" sz="1200" b="0" kern="1200" dirty="0" smtClean="0">
                <a:solidFill>
                  <a:schemeClr val="tx1"/>
                </a:solidFill>
                <a:latin typeface="+mn-lt"/>
                <a:ea typeface="+mn-ea"/>
                <a:cs typeface="+mn-cs"/>
              </a:rPr>
              <a:t>fruit to eat (e.g., coco plum, Barbados Cherry, Mulberry, </a:t>
            </a:r>
            <a:r>
              <a:rPr lang="en-US" sz="1200" b="0" kern="1200" dirty="0" err="1" smtClean="0">
                <a:solidFill>
                  <a:schemeClr val="tx1"/>
                </a:solidFill>
                <a:latin typeface="+mn-lt"/>
                <a:ea typeface="+mn-ea"/>
                <a:cs typeface="+mn-cs"/>
              </a:rPr>
              <a:t>Seagrape</a:t>
            </a:r>
            <a:r>
              <a:rPr lang="en-US" sz="1200" b="0" kern="1200" dirty="0" smtClean="0">
                <a:solidFill>
                  <a:schemeClr val="tx1"/>
                </a:solidFill>
                <a:latin typeface="+mn-lt"/>
                <a:ea typeface="+mn-ea"/>
                <a:cs typeface="+mn-cs"/>
              </a:rPr>
              <a:t>), they are useful in bush medicine, etc.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More details</a:t>
            </a:r>
            <a:r>
              <a:rPr lang="en-US" sz="1200" b="0" kern="1200" baseline="0" dirty="0" smtClean="0">
                <a:solidFill>
                  <a:schemeClr val="tx1"/>
                </a:solidFill>
                <a:latin typeface="+mn-lt"/>
                <a:ea typeface="+mn-ea"/>
                <a:cs typeface="+mn-cs"/>
              </a:rPr>
              <a:t> on specific native plants are in later slides in the presentation.</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i="1" dirty="0" err="1" smtClean="0"/>
              <a:t>Trema</a:t>
            </a:r>
            <a:r>
              <a:rPr lang="en-US" i="1" dirty="0" smtClean="0"/>
              <a:t> </a:t>
            </a:r>
            <a:r>
              <a:rPr lang="en-US" i="1" dirty="0" err="1" smtClean="0"/>
              <a:t>lamarckianum</a:t>
            </a:r>
            <a:r>
              <a:rPr lang="en-US" i="1" dirty="0" smtClean="0"/>
              <a:t> </a:t>
            </a:r>
            <a:r>
              <a:rPr lang="en-US" dirty="0" smtClean="0"/>
              <a:t>(West Indian Nettle Tree) – warbler</a:t>
            </a:r>
            <a:r>
              <a:rPr lang="en-US" baseline="0" dirty="0" smtClean="0"/>
              <a:t>s love to eat this red berry</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18</a:t>
            </a:fld>
            <a:endParaRPr lang="en-US"/>
          </a:p>
        </p:txBody>
      </p:sp>
    </p:spTree>
    <p:extLst>
      <p:ext uri="{BB962C8B-B14F-4D97-AF65-F5344CB8AC3E}">
        <p14:creationId xmlns:p14="http://schemas.microsoft.com/office/powerpoint/2010/main" val="74198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a:t>
            </a:r>
            <a:r>
              <a:rPr lang="en-US" sz="1200" kern="1200" baseline="0" dirty="0" smtClean="0">
                <a:solidFill>
                  <a:schemeClr val="tx1"/>
                </a:solidFill>
                <a:effectLst/>
                <a:latin typeface="+mn-lt"/>
                <a:ea typeface="+mn-ea"/>
                <a:cs typeface="+mn-cs"/>
              </a:rPr>
              <a:t> are s</a:t>
            </a:r>
            <a:r>
              <a:rPr lang="en-US" sz="1200" kern="1200" dirty="0" smtClean="0">
                <a:solidFill>
                  <a:schemeClr val="tx1"/>
                </a:solidFill>
                <a:effectLst/>
                <a:latin typeface="+mn-lt"/>
                <a:ea typeface="+mn-ea"/>
                <a:cs typeface="+mn-cs"/>
              </a:rPr>
              <a:t>ome examples of native plants that birds use in the Caribbean can also be used in human consumption.</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19</a:t>
            </a:fld>
            <a:endParaRPr lang="en-US"/>
          </a:p>
        </p:txBody>
      </p:sp>
    </p:spTree>
    <p:extLst>
      <p:ext uri="{BB962C8B-B14F-4D97-AF65-F5344CB8AC3E}">
        <p14:creationId xmlns:p14="http://schemas.microsoft.com/office/powerpoint/2010/main" val="400454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Caribbean is a rich and diverse archipelago, teaming with an array of different cultures, languages, and habitats.  </a:t>
            </a:r>
            <a:r>
              <a:rPr lang="en-US" sz="1200" kern="1200" smtClean="0">
                <a:solidFill>
                  <a:schemeClr val="tx1"/>
                </a:solidFill>
                <a:latin typeface="+mn-lt"/>
                <a:ea typeface="+mn-ea"/>
                <a:cs typeface="+mn-cs"/>
              </a:rPr>
              <a:t>It is divided into three main sections: the Bahamas archipelago, the Greater Antilles, which includes Cuba, Hispaniola (Haiti &amp; Dominican Republic) and Puerto Rico and  the Lesser Antilles, which includes the smaller islands arcing south.</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a:t>
            </a:fld>
            <a:endParaRPr lang="en-US"/>
          </a:p>
        </p:txBody>
      </p:sp>
    </p:spTree>
    <p:extLst>
      <p:ext uri="{BB962C8B-B14F-4D97-AF65-F5344CB8AC3E}">
        <p14:creationId xmlns:p14="http://schemas.microsoft.com/office/powerpoint/2010/main" val="2759646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Organizing tree plantings is a great way to build social relationships &amp; build a community to assist native birds. Consider planting trees</a:t>
            </a:r>
            <a:r>
              <a:rPr lang="en-US" sz="1200" kern="1200" baseline="0" dirty="0" smtClean="0">
                <a:solidFill>
                  <a:schemeClr val="tx1"/>
                </a:solidFill>
                <a:effectLst/>
                <a:latin typeface="+mn-lt"/>
                <a:ea typeface="+mn-ea"/>
                <a:cs typeface="+mn-cs"/>
              </a:rPr>
              <a:t> in schoolyards and parks. </a:t>
            </a:r>
            <a:r>
              <a:rPr lang="en-US" sz="1200" kern="1200" dirty="0" smtClean="0">
                <a:solidFill>
                  <a:schemeClr val="tx1"/>
                </a:solidFill>
                <a:effectLst/>
                <a:latin typeface="+mn-lt"/>
                <a:ea typeface="+mn-ea"/>
                <a:cs typeface="+mn-cs"/>
              </a:rPr>
              <a:t>You add biodiversity to the habitat when you plant a lot of native plants; which increases bird diversity and making the habitat healthier than it is.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Educate youth about native plants that are valuable for birds and people through a school project. Have each child research suggested plants and become on expert on one plant. Get nurseries to donate plants in the beautification project. Especially good to plant trees that produce fruit that kids love to eat!</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20</a:t>
            </a:fld>
            <a:endParaRPr lang="en-US"/>
          </a:p>
        </p:txBody>
      </p:sp>
    </p:spTree>
    <p:extLst>
      <p:ext uri="{BB962C8B-B14F-4D97-AF65-F5344CB8AC3E}">
        <p14:creationId xmlns:p14="http://schemas.microsoft.com/office/powerpoint/2010/main" val="2386463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a:t>
            </a:r>
            <a:r>
              <a:rPr lang="en-US" dirty="0" smtClean="0"/>
              <a:t>yard is also an important habitat for many species of birds. You can enhance your yard not only by planting trees, but by adding flowering shrubs</a:t>
            </a:r>
            <a:r>
              <a:rPr lang="en-US" baseline="0" dirty="0" smtClean="0"/>
              <a:t> and vines and using leaves and plant debris for mulch. By doing this, you can increase bird diversity in your yard. The work can be hard and tedious, but the end result is a beautiful and eclectic yard that provides for many of the needs of many species of birds. </a:t>
            </a:r>
          </a:p>
          <a:p>
            <a:endParaRPr lang="en-US" baseline="0" dirty="0" smtClean="0"/>
          </a:p>
          <a:p>
            <a:r>
              <a:rPr lang="en-US" sz="1200" kern="1200" dirty="0" smtClean="0">
                <a:solidFill>
                  <a:schemeClr val="tx1"/>
                </a:solidFill>
                <a:latin typeface="+mn-lt"/>
                <a:ea typeface="+mn-ea"/>
                <a:cs typeface="+mn-cs"/>
              </a:rPr>
              <a:t>Share information about the importance of using native plants that are good for wildlife (birds, butterflies, </a:t>
            </a:r>
            <a:r>
              <a:rPr lang="en-US" sz="1200" kern="1200" dirty="0" err="1" smtClean="0">
                <a:solidFill>
                  <a:schemeClr val="tx1"/>
                </a:solidFill>
                <a:latin typeface="+mn-lt"/>
                <a:ea typeface="+mn-ea"/>
                <a:cs typeface="+mn-cs"/>
              </a:rPr>
              <a:t>etc</a:t>
            </a:r>
            <a:r>
              <a:rPr lang="en-US" sz="1200" kern="1200" dirty="0" smtClean="0">
                <a:solidFill>
                  <a:schemeClr val="tx1"/>
                </a:solidFill>
                <a:latin typeface="+mn-lt"/>
                <a:ea typeface="+mn-ea"/>
                <a:cs typeface="+mn-cs"/>
              </a:rPr>
              <a:t>) with your friends</a:t>
            </a:r>
            <a:r>
              <a:rPr lang="en-US" sz="1200" kern="1200" baseline="0" dirty="0" smtClean="0">
                <a:solidFill>
                  <a:schemeClr val="tx1"/>
                </a:solidFill>
                <a:latin typeface="+mn-lt"/>
                <a:ea typeface="+mn-ea"/>
                <a:cs typeface="+mn-cs"/>
              </a:rPr>
              <a:t> and family and ask your local nursery to carry native plants that are good for birds and wildlife.</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21</a:t>
            </a:fld>
            <a:endParaRPr lang="en-US"/>
          </a:p>
        </p:txBody>
      </p:sp>
    </p:spTree>
    <p:extLst>
      <p:ext uri="{BB962C8B-B14F-4D97-AF65-F5344CB8AC3E}">
        <p14:creationId xmlns:p14="http://schemas.microsoft.com/office/powerpoint/2010/main" val="3205435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can also add gardens to your yard to increase the beauty &amp; diversity of birds. </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22</a:t>
            </a:fld>
            <a:endParaRPr lang="en-US"/>
          </a:p>
        </p:txBody>
      </p:sp>
    </p:spTree>
    <p:extLst>
      <p:ext uri="{BB962C8B-B14F-4D97-AF65-F5344CB8AC3E}">
        <p14:creationId xmlns:p14="http://schemas.microsoft.com/office/powerpoint/2010/main" val="1152755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great resources online</a:t>
            </a:r>
            <a:r>
              <a:rPr lang="en-US" baseline="0" dirty="0" smtClean="0"/>
              <a:t> to help you to create a backyard that provides habitat to birds, butterflies and other wildlife, for example National Wildlife Federation’s website has many tips for how to transform your yard.</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23</a:t>
            </a:fld>
            <a:endParaRPr lang="en-US"/>
          </a:p>
        </p:txBody>
      </p:sp>
    </p:spTree>
    <p:extLst>
      <p:ext uri="{BB962C8B-B14F-4D97-AF65-F5344CB8AC3E}">
        <p14:creationId xmlns:p14="http://schemas.microsoft.com/office/powerpoint/2010/main" val="3233177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Provide a water source in your yard for birds to drink and bathe in. As</a:t>
            </a:r>
            <a:r>
              <a:rPr lang="en-US" sz="1200" kern="1200" baseline="0" dirty="0" smtClean="0">
                <a:solidFill>
                  <a:schemeClr val="tx1"/>
                </a:solidFill>
                <a:latin typeface="+mn-lt"/>
                <a:ea typeface="+mn-ea"/>
                <a:cs typeface="+mn-cs"/>
              </a:rPr>
              <a:t> mentioned before, s</a:t>
            </a:r>
            <a:r>
              <a:rPr lang="en-US" sz="1200" kern="1200" dirty="0" smtClean="0">
                <a:solidFill>
                  <a:schemeClr val="tx1"/>
                </a:solidFill>
                <a:latin typeface="+mn-lt"/>
                <a:ea typeface="+mn-ea"/>
                <a:cs typeface="+mn-cs"/>
              </a:rPr>
              <a:t>ources of fresh water are often in short supply in many Caribbean countries, particularly during the dry season or severe </a:t>
            </a:r>
            <a:r>
              <a:rPr lang="en-US" sz="1200" b="1" kern="1200" dirty="0" smtClean="0">
                <a:solidFill>
                  <a:schemeClr val="tx1"/>
                </a:solidFill>
                <a:latin typeface="+mn-lt"/>
                <a:ea typeface="+mn-ea"/>
                <a:cs typeface="+mn-cs"/>
              </a:rPr>
              <a:t>droughts and birds</a:t>
            </a:r>
            <a:r>
              <a:rPr lang="en-US" sz="1200" b="1" kern="1200" baseline="0" dirty="0" smtClean="0">
                <a:solidFill>
                  <a:schemeClr val="tx1"/>
                </a:solidFill>
                <a:latin typeface="+mn-lt"/>
                <a:ea typeface="+mn-ea"/>
                <a:cs typeface="+mn-cs"/>
              </a:rPr>
              <a:t> may have a hard time finding enough water to drink</a:t>
            </a:r>
            <a:r>
              <a:rPr lang="en-US" sz="1200" b="1"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Having a small</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pond in your yard, a bird</a:t>
            </a:r>
            <a:r>
              <a:rPr lang="en-US" sz="1200" b="1" kern="1200" baseline="0" dirty="0" smtClean="0">
                <a:solidFill>
                  <a:schemeClr val="tx1"/>
                </a:solidFill>
                <a:latin typeface="+mn-lt"/>
                <a:ea typeface="+mn-ea"/>
                <a:cs typeface="+mn-cs"/>
              </a:rPr>
              <a:t> bath,</a:t>
            </a:r>
            <a:r>
              <a:rPr lang="en-US" sz="1200" b="1" kern="1200" dirty="0" smtClean="0">
                <a:solidFill>
                  <a:schemeClr val="tx1"/>
                </a:solidFill>
                <a:latin typeface="+mn-lt"/>
                <a:ea typeface="+mn-ea"/>
                <a:cs typeface="+mn-cs"/>
              </a:rPr>
              <a:t> or simply putting a</a:t>
            </a:r>
            <a:r>
              <a:rPr lang="en-US" sz="1200" b="1" kern="1200" baseline="0" dirty="0" smtClean="0">
                <a:solidFill>
                  <a:schemeClr val="tx1"/>
                </a:solidFill>
                <a:latin typeface="+mn-lt"/>
                <a:ea typeface="+mn-ea"/>
                <a:cs typeface="+mn-cs"/>
              </a:rPr>
              <a:t> shallow water dish in your yard will attract birds and help them. Providing </a:t>
            </a:r>
            <a:r>
              <a:rPr lang="en-US" sz="1200" b="1" kern="1200" dirty="0" smtClean="0">
                <a:solidFill>
                  <a:schemeClr val="tx1"/>
                </a:solidFill>
                <a:latin typeface="+mn-lt"/>
                <a:ea typeface="+mn-ea"/>
                <a:cs typeface="+mn-cs"/>
              </a:rPr>
              <a:t>a </a:t>
            </a:r>
            <a:r>
              <a:rPr lang="en-US" sz="1200" kern="1200" dirty="0" smtClean="0">
                <a:solidFill>
                  <a:schemeClr val="tx1"/>
                </a:solidFill>
                <a:latin typeface="+mn-lt"/>
                <a:ea typeface="+mn-ea"/>
                <a:cs typeface="+mn-cs"/>
              </a:rPr>
              <a:t>fine spray of water from a hose for a small part of the day for birds to bathe in and drink can really help birds, not to mention the added</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benefit of being able to enjoy them. But if you have a bird bath, make sure you change the water regularly so that it does not become a mosquito factory.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24</a:t>
            </a:fld>
            <a:endParaRPr lang="en-US"/>
          </a:p>
        </p:txBody>
      </p:sp>
    </p:spTree>
    <p:extLst>
      <p:ext uri="{BB962C8B-B14F-4D97-AF65-F5344CB8AC3E}">
        <p14:creationId xmlns:p14="http://schemas.microsoft.com/office/powerpoint/2010/main" val="2988917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Removing invasive plants from your yard (or a natural area) is helpful as they will crowd out other native species &amp; decrease bird diversity. e.g. </a:t>
            </a:r>
            <a:r>
              <a:rPr lang="en-US" sz="1200" kern="1200" dirty="0" err="1" smtClean="0">
                <a:solidFill>
                  <a:schemeClr val="tx1"/>
                </a:solidFill>
                <a:effectLst/>
                <a:latin typeface="+mn-lt"/>
                <a:ea typeface="+mn-ea"/>
                <a:cs typeface="+mn-cs"/>
              </a:rPr>
              <a:t>casuarinas</a:t>
            </a:r>
            <a:r>
              <a:rPr lang="en-US" sz="1200" kern="1200" dirty="0" smtClean="0">
                <a:solidFill>
                  <a:schemeClr val="tx1"/>
                </a:solidFill>
                <a:effectLst/>
                <a:latin typeface="+mn-lt"/>
                <a:ea typeface="+mn-ea"/>
                <a:cs typeface="+mn-cs"/>
              </a:rPr>
              <a:t> (Australian</a:t>
            </a:r>
            <a:r>
              <a:rPr lang="en-US" sz="1200" kern="1200" baseline="0" dirty="0" smtClean="0">
                <a:solidFill>
                  <a:schemeClr val="tx1"/>
                </a:solidFill>
                <a:effectLst/>
                <a:latin typeface="+mn-lt"/>
                <a:ea typeface="+mn-ea"/>
                <a:cs typeface="+mn-cs"/>
              </a:rPr>
              <a:t> Pine)</a:t>
            </a:r>
            <a:r>
              <a:rPr lang="en-US" sz="1200" kern="1200" dirty="0" smtClean="0">
                <a:solidFill>
                  <a:schemeClr val="tx1"/>
                </a:solidFill>
                <a:effectLst/>
                <a:latin typeface="+mn-lt"/>
                <a:ea typeface="+mn-ea"/>
                <a:cs typeface="+mn-cs"/>
              </a:rPr>
              <a:t>, Brazilian pepper trees &amp; </a:t>
            </a:r>
            <a:r>
              <a:rPr lang="en-US" sz="1200" kern="1200" dirty="0" err="1" smtClean="0">
                <a:solidFill>
                  <a:schemeClr val="tx1"/>
                </a:solidFill>
                <a:effectLst/>
                <a:latin typeface="+mn-lt"/>
                <a:ea typeface="+mn-ea"/>
                <a:cs typeface="+mn-cs"/>
              </a:rPr>
              <a:t>malaleuca</a:t>
            </a:r>
            <a:r>
              <a:rPr lang="en-US" sz="1200" kern="1200" dirty="0" smtClean="0">
                <a:solidFill>
                  <a:schemeClr val="tx1"/>
                </a:solidFill>
                <a:effectLst/>
                <a:latin typeface="+mn-lt"/>
                <a:ea typeface="+mn-ea"/>
                <a:cs typeface="+mn-cs"/>
              </a:rPr>
              <a:t> in the Bahamas – If you remove these species then it will increase biodiversity.</a:t>
            </a:r>
            <a:r>
              <a:rPr lang="en-US"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You can also volunteer your time with a local environmental organization to help a project to </a:t>
            </a:r>
            <a:r>
              <a:rPr lang="en-US" sz="1200" b="1" kern="1200" baseline="0" dirty="0" smtClean="0">
                <a:solidFill>
                  <a:schemeClr val="tx1"/>
                </a:solidFill>
                <a:latin typeface="+mn-lt"/>
                <a:ea typeface="+mn-ea"/>
                <a:cs typeface="+mn-cs"/>
              </a:rPr>
              <a:t>remove harmful invasive species </a:t>
            </a:r>
            <a:r>
              <a:rPr lang="en-US" sz="1200" kern="1200" dirty="0" smtClean="0">
                <a:solidFill>
                  <a:schemeClr val="tx1"/>
                </a:solidFill>
                <a:latin typeface="+mn-lt"/>
                <a:ea typeface="+mn-ea"/>
                <a:cs typeface="+mn-cs"/>
              </a:rPr>
              <a:t>(those that have been introduced and are ”taking over” the habitat, e.g., </a:t>
            </a:r>
            <a:r>
              <a:rPr lang="en-US" sz="1200" kern="1200" dirty="0" err="1" smtClean="0">
                <a:solidFill>
                  <a:schemeClr val="tx1"/>
                </a:solidFill>
                <a:latin typeface="+mn-lt"/>
                <a:ea typeface="+mn-ea"/>
                <a:cs typeface="+mn-cs"/>
              </a:rPr>
              <a:t>casuarina</a:t>
            </a:r>
            <a:r>
              <a:rPr lang="en-US" sz="1200" kern="1200" dirty="0" smtClean="0">
                <a:solidFill>
                  <a:schemeClr val="tx1"/>
                </a:solidFill>
                <a:latin typeface="+mn-lt"/>
                <a:ea typeface="+mn-ea"/>
                <a:cs typeface="+mn-cs"/>
              </a:rPr>
              <a:t>, Brazilian pepper, etc.)</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25</a:t>
            </a:fld>
            <a:endParaRPr lang="en-US"/>
          </a:p>
        </p:txBody>
      </p:sp>
    </p:spTree>
    <p:extLst>
      <p:ext uri="{BB962C8B-B14F-4D97-AF65-F5344CB8AC3E}">
        <p14:creationId xmlns:p14="http://schemas.microsoft.com/office/powerpoint/2010/main" val="3085196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Get involved in </a:t>
            </a:r>
            <a:r>
              <a:rPr lang="en-US" sz="1200" b="1" kern="1200" dirty="0" smtClean="0">
                <a:solidFill>
                  <a:schemeClr val="tx1"/>
                </a:solidFill>
                <a:latin typeface="+mn-lt"/>
                <a:ea typeface="+mn-ea"/>
                <a:cs typeface="+mn-cs"/>
              </a:rPr>
              <a:t>restoration projects in your community, for example, a </a:t>
            </a:r>
            <a:r>
              <a:rPr lang="en-US" sz="1200" kern="1200" dirty="0" err="1" smtClean="0">
                <a:solidFill>
                  <a:schemeClr val="tx1"/>
                </a:solidFill>
                <a:latin typeface="+mn-lt"/>
                <a:ea typeface="+mn-ea"/>
                <a:cs typeface="+mn-cs"/>
              </a:rPr>
              <a:t>clean-up</a:t>
            </a:r>
            <a:r>
              <a:rPr lang="en-US" sz="1200" kern="1200" dirty="0" smtClean="0">
                <a:solidFill>
                  <a:schemeClr val="tx1"/>
                </a:solidFill>
                <a:latin typeface="+mn-lt"/>
                <a:ea typeface="+mn-ea"/>
                <a:cs typeface="+mn-cs"/>
              </a:rPr>
              <a:t> of a local wetland, beach or other habitat that has been degraded with trash and debris. Removing trash</a:t>
            </a:r>
            <a:r>
              <a:rPr lang="en-US" sz="1200" kern="1200" baseline="0" dirty="0" smtClean="0">
                <a:solidFill>
                  <a:schemeClr val="tx1"/>
                </a:solidFill>
                <a:latin typeface="+mn-lt"/>
                <a:ea typeface="+mn-ea"/>
                <a:cs typeface="+mn-cs"/>
              </a:rPr>
              <a:t> will keep the environment healthy, will increase biodiversity and help the community.</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26</a:t>
            </a:fld>
            <a:endParaRPr lang="en-US"/>
          </a:p>
        </p:txBody>
      </p:sp>
    </p:spTree>
    <p:extLst>
      <p:ext uri="{BB962C8B-B14F-4D97-AF65-F5344CB8AC3E}">
        <p14:creationId xmlns:p14="http://schemas.microsoft.com/office/powerpoint/2010/main" val="3395943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Support Local Environmental Groups </a:t>
            </a:r>
            <a:r>
              <a:rPr lang="en-US" sz="1200" kern="1200" dirty="0" smtClean="0">
                <a:solidFill>
                  <a:schemeClr val="tx1"/>
                </a:solidFill>
                <a:effectLst/>
                <a:latin typeface="+mn-lt"/>
                <a:ea typeface="+mn-ea"/>
                <a:cs typeface="+mn-cs"/>
              </a:rPr>
              <a:t>– One of the biggest ways to help. </a:t>
            </a:r>
          </a:p>
          <a:p>
            <a:r>
              <a:rPr lang="en-US" dirty="0" smtClean="0"/>
              <a:t>There are many great organizations and institutions in the Caribbean that are dedicated to preserving precious</a:t>
            </a:r>
            <a:r>
              <a:rPr lang="en-US" baseline="0" dirty="0" smtClean="0"/>
              <a:t> habitats and ecosystems – just a few are listed here. By working with them, you help to conserve valuable habitats that many species of endemic birds and other animals need to survive. </a:t>
            </a:r>
          </a:p>
          <a:p>
            <a:r>
              <a:rPr lang="en-US" baseline="0" dirty="0" smtClean="0"/>
              <a:t>Please support local conservation organizations in your area. Remember, support does not always have to be financial. You can volunteer your time to assist in clean-ups and other outreach work that is geared towards raising awareness of the environment.</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27</a:t>
            </a:fld>
            <a:endParaRPr lang="en-US"/>
          </a:p>
        </p:txBody>
      </p:sp>
    </p:spTree>
    <p:extLst>
      <p:ext uri="{BB962C8B-B14F-4D97-AF65-F5344CB8AC3E}">
        <p14:creationId xmlns:p14="http://schemas.microsoft.com/office/powerpoint/2010/main" val="2017259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Guest panelists: Dr. Joe </a:t>
            </a:r>
            <a:r>
              <a:rPr lang="en-US" dirty="0" err="1" smtClean="0"/>
              <a:t>Wunderle</a:t>
            </a:r>
            <a:r>
              <a:rPr lang="en-US" dirty="0" smtClean="0"/>
              <a:t> and Mr. Pericles </a:t>
            </a:r>
            <a:r>
              <a:rPr lang="en-US" dirty="0" err="1" smtClean="0"/>
              <a:t>Maillis</a:t>
            </a:r>
            <a:r>
              <a:rPr lang="en-US" dirty="0" smtClean="0"/>
              <a:t> share their information</a:t>
            </a:r>
            <a:r>
              <a:rPr lang="en-US" baseline="0" dirty="0" smtClean="0"/>
              <a:t> on native plants for birds.</a:t>
            </a:r>
          </a:p>
          <a:p>
            <a:endParaRPr lang="en-US" baseline="0" dirty="0" smtClean="0"/>
          </a:p>
          <a:p>
            <a:r>
              <a:rPr lang="en-US" sz="1200" b="1" kern="1200" dirty="0" smtClean="0">
                <a:solidFill>
                  <a:schemeClr val="tx1"/>
                </a:solidFill>
                <a:effectLst/>
                <a:latin typeface="+mn-lt"/>
                <a:ea typeface="+mn-ea"/>
                <a:cs typeface="+mn-cs"/>
              </a:rPr>
              <a:t>Dr. Joe </a:t>
            </a:r>
            <a:r>
              <a:rPr lang="en-US" sz="1200" b="1" kern="1200" dirty="0" err="1" smtClean="0">
                <a:solidFill>
                  <a:schemeClr val="tx1"/>
                </a:solidFill>
                <a:effectLst/>
                <a:latin typeface="+mn-lt"/>
                <a:ea typeface="+mn-ea"/>
                <a:cs typeface="+mn-cs"/>
              </a:rPr>
              <a:t>Wunderle</a:t>
            </a:r>
            <a:r>
              <a:rPr lang="en-US" sz="1200" kern="1200" dirty="0" smtClean="0">
                <a:solidFill>
                  <a:schemeClr val="tx1"/>
                </a:solidFill>
                <a:effectLst/>
                <a:latin typeface="+mn-lt"/>
                <a:ea typeface="+mn-ea"/>
                <a:cs typeface="+mn-cs"/>
              </a:rPr>
              <a:t> has spent over 30 years conducting avian field research and teaching throughout the Caribbean, including six years in Grenada and the Grenadines before moving to Puerto Rico.  He taught zoology at the university of Puerto Rico for eight years before joining the U.S. Forest Service’s International Institute of Tropical Forestry also in Puerto Rico.  His field research focuses on migrant birds and their conservation in the Caribbean, and in the last ten years he has concentrated his field studies in The Bahamas, where he and his cooperators have studied the endangered migrant Kirtland's Warbler and its winter habitat.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Mr. Pericles </a:t>
            </a:r>
            <a:r>
              <a:rPr lang="en-US" sz="1200" b="1" kern="1200" dirty="0" err="1" smtClean="0">
                <a:solidFill>
                  <a:schemeClr val="tx1"/>
                </a:solidFill>
                <a:effectLst/>
                <a:latin typeface="+mn-lt"/>
                <a:ea typeface="+mn-ea"/>
                <a:cs typeface="+mn-cs"/>
              </a:rPr>
              <a:t>Maillis</a:t>
            </a:r>
            <a:r>
              <a:rPr lang="en-US" sz="1200" kern="1200" dirty="0" smtClean="0">
                <a:solidFill>
                  <a:schemeClr val="tx1"/>
                </a:solidFill>
                <a:effectLst/>
                <a:latin typeface="+mn-lt"/>
                <a:ea typeface="+mn-ea"/>
                <a:cs typeface="+mn-cs"/>
              </a:rPr>
              <a:t> combines a distinguished career as a senior lawyer in private practice with a passion for farming, fishing and outdoor pursuits, such as gardening and landscaping with native plants. A seasoned conservationist and past President of the BNT, he is an outspoken advocate of the wise and sustainable use of The Bahamas’ natural resources. He is a self-taught botanist with many years of practical experience and has worked on many research and restoration projects on the Bahamas flora and fauna over the years. </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28</a:t>
            </a:fld>
            <a:endParaRPr lang="en-US"/>
          </a:p>
        </p:txBody>
      </p:sp>
    </p:spTree>
    <p:extLst>
      <p:ext uri="{BB962C8B-B14F-4D97-AF65-F5344CB8AC3E}">
        <p14:creationId xmlns:p14="http://schemas.microsoft.com/office/powerpoint/2010/main" val="615930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Pericles’ comments: The thing about the need to restore backyards is to remember that in nature, before man started all of this development &amp; interfered with nature, the migratory birds &amp; your local birds had vast forest areas that provided everything talked about earlier: shelter, food &amp; water. There was food for fruit eaters, insect &amp; nectar eaters.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However we built cities &amp; forever expanded suburbia into natural areas and sometimes it happens overnight and so the birds are coming back to stark desert &amp; desiccated landscapes with housing developments with no trees, so now we are talking about the process of mitigating &amp; ameliorating to make backyards a happy beautiful place again for people as well as for birds.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we don’t go back into our yards &amp; plant trees for ourselves and for birds, then that part of Earth ceases to be of any value to birdlife &amp; the natural areas may be too far away. Their internal clocks might be so dependent on particular areas, that before they can go and find new areas &amp; habitats they perish of hunger or thirst. Some migratory birds are coming ashore so exhausted literally at the end of their endurance that they need food &amp; water fast! If there is a hurricane coming then they need thickets &amp; shelter.  </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29</a:t>
            </a:fld>
            <a:endParaRPr lang="en-US"/>
          </a:p>
        </p:txBody>
      </p:sp>
    </p:spTree>
    <p:extLst>
      <p:ext uri="{BB962C8B-B14F-4D97-AF65-F5344CB8AC3E}">
        <p14:creationId xmlns:p14="http://schemas.microsoft.com/office/powerpoint/2010/main" val="331292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bird migration? It’s the seasonal</a:t>
            </a:r>
            <a:r>
              <a:rPr lang="en-US" baseline="0" dirty="0" smtClean="0"/>
              <a:t> movement of birds from one geographic area to another. Some birds fly thousands of miles every year to reach areas necessary for it to survive. A good example is the Artic Tern, a bird that flies over 30,000 miles every year! This champion migrant breeds in the Arctic and flies all the way to the Antarctic to spend the winter.</a:t>
            </a:r>
          </a:p>
          <a:p>
            <a:endParaRPr lang="en-US" baseline="0" dirty="0" smtClean="0"/>
          </a:p>
          <a:p>
            <a:pPr lvl="0"/>
            <a:r>
              <a:rPr lang="en-US" sz="1200" kern="1200" dirty="0" smtClean="0">
                <a:solidFill>
                  <a:schemeClr val="tx1"/>
                </a:solidFill>
                <a:effectLst/>
                <a:latin typeface="+mn-lt"/>
                <a:ea typeface="+mn-ea"/>
                <a:cs typeface="+mn-cs"/>
              </a:rPr>
              <a:t>Three types of migrations: Short, Medium &amp; Long distances</a:t>
            </a:r>
          </a:p>
          <a:p>
            <a:pPr lvl="0"/>
            <a:r>
              <a:rPr lang="en-US" sz="1200" kern="1200" dirty="0" smtClean="0">
                <a:solidFill>
                  <a:schemeClr val="tx1"/>
                </a:solidFill>
                <a:effectLst/>
                <a:latin typeface="+mn-lt"/>
                <a:ea typeface="+mn-ea"/>
                <a:cs typeface="+mn-cs"/>
              </a:rPr>
              <a:t>In the Caribbean we have 2 migrations:</a:t>
            </a:r>
          </a:p>
          <a:p>
            <a:pPr lvl="1"/>
            <a:r>
              <a:rPr lang="en-US" sz="1200" kern="1200" dirty="0" smtClean="0">
                <a:solidFill>
                  <a:schemeClr val="tx1"/>
                </a:solidFill>
                <a:effectLst/>
                <a:latin typeface="+mn-lt"/>
                <a:ea typeface="+mn-ea"/>
                <a:cs typeface="+mn-cs"/>
              </a:rPr>
              <a:t>Summer migrants – Birds that fly north in the Spring months</a:t>
            </a:r>
          </a:p>
          <a:p>
            <a:pPr lvl="1"/>
            <a:r>
              <a:rPr lang="en-US" sz="1200" kern="1200" dirty="0" smtClean="0">
                <a:solidFill>
                  <a:schemeClr val="tx1"/>
                </a:solidFill>
                <a:effectLst/>
                <a:latin typeface="+mn-lt"/>
                <a:ea typeface="+mn-ea"/>
                <a:cs typeface="+mn-cs"/>
              </a:rPr>
              <a:t>Northern migrants – those that fly south in the Fall months</a:t>
            </a:r>
          </a:p>
          <a:p>
            <a:pPr lvl="1"/>
            <a:r>
              <a:rPr lang="en-US" sz="1200" kern="1200" dirty="0" smtClean="0">
                <a:solidFill>
                  <a:schemeClr val="tx1"/>
                </a:solidFill>
                <a:effectLst/>
                <a:latin typeface="+mn-lt"/>
                <a:ea typeface="+mn-ea"/>
                <a:cs typeface="+mn-cs"/>
              </a:rPr>
              <a:t>Right now we are in the Fall migration period.</a:t>
            </a:r>
          </a:p>
          <a:p>
            <a:endParaRPr lang="en-US" baseline="0" dirty="0" smtClean="0"/>
          </a:p>
          <a:p>
            <a:r>
              <a:rPr lang="en-US" baseline="0" dirty="0" smtClean="0"/>
              <a:t>There are two main reasons for Migration. One is food. When the seasons change in the cold north, food can become scarce and if the birds did not move to another location they may starve to death.</a:t>
            </a:r>
          </a:p>
          <a:p>
            <a:endParaRPr lang="en-US" baseline="0" dirty="0" smtClean="0"/>
          </a:p>
          <a:p>
            <a:r>
              <a:rPr lang="en-US" baseline="0" dirty="0" smtClean="0"/>
              <a:t>Another reason is to produce offspring. Baby birds require lots of food for development, so parents usually lay eggs during the time of the year and locations where food is readily available. This is usually during the spring and summer months. After the winter frost thaws, fresh new leaves begin to grow and insect activity increases dramatically… the abundance of food provides the energy that is needed for female birds to lay eggs and raise chicks. </a:t>
            </a:r>
            <a:endParaRPr lang="en-US" dirty="0"/>
          </a:p>
        </p:txBody>
      </p:sp>
      <p:sp>
        <p:nvSpPr>
          <p:cNvPr id="4" name="Slide Number Placeholder 3"/>
          <p:cNvSpPr>
            <a:spLocks noGrp="1"/>
          </p:cNvSpPr>
          <p:nvPr>
            <p:ph type="sldNum" sz="quarter" idx="10"/>
          </p:nvPr>
        </p:nvSpPr>
        <p:spPr/>
        <p:txBody>
          <a:bodyPr/>
          <a:lstStyle/>
          <a:p>
            <a:fld id="{6354292A-8226-4482-B780-AC3395284D9F}" type="slidenum">
              <a:rPr lang="en-US" smtClean="0"/>
              <a:t>3</a:t>
            </a:fld>
            <a:endParaRPr lang="en-US"/>
          </a:p>
        </p:txBody>
      </p:sp>
    </p:spTree>
    <p:extLst>
      <p:ext uri="{BB962C8B-B14F-4D97-AF65-F5344CB8AC3E}">
        <p14:creationId xmlns:p14="http://schemas.microsoft.com/office/powerpoint/2010/main" val="3875192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anything that we can do to plant the basic needs in areas</a:t>
            </a:r>
            <a:r>
              <a:rPr lang="en-US" sz="1200" kern="1200" baseline="0" dirty="0" smtClean="0">
                <a:solidFill>
                  <a:schemeClr val="tx1"/>
                </a:solidFill>
                <a:effectLst/>
                <a:latin typeface="+mn-lt"/>
                <a:ea typeface="+mn-ea"/>
                <a:cs typeface="+mn-cs"/>
              </a:rPr>
              <a:t> those </a:t>
            </a:r>
            <a:r>
              <a:rPr lang="en-US" sz="1200" kern="1200" dirty="0" smtClean="0">
                <a:solidFill>
                  <a:schemeClr val="tx1"/>
                </a:solidFill>
                <a:effectLst/>
                <a:latin typeface="+mn-lt"/>
                <a:ea typeface="+mn-ea"/>
                <a:cs typeface="+mn-cs"/>
              </a:rPr>
              <a:t>human beings are messing up, we should do. So whatever we can do to make our gardens, “backyard habitats” they are called, it is all-important!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bird is not going to treat your garden as his sole ecosystem but he’s going to go from one tree or garden to another across boundaries &amp; fences. Individually we have to work out, as neighborhoods &amp; town councils to try and make suburbia &amp; urban areas as green</a:t>
            </a:r>
            <a:r>
              <a:rPr lang="en-US" sz="1200" kern="1200" baseline="0" dirty="0" smtClean="0">
                <a:solidFill>
                  <a:schemeClr val="tx1"/>
                </a:solidFill>
                <a:effectLst/>
                <a:latin typeface="+mn-lt"/>
                <a:ea typeface="+mn-ea"/>
                <a:cs typeface="+mn-cs"/>
              </a:rPr>
              <a:t> as </a:t>
            </a:r>
            <a:r>
              <a:rPr lang="en-US" sz="1200" kern="1200" dirty="0" smtClean="0">
                <a:solidFill>
                  <a:schemeClr val="tx1"/>
                </a:solidFill>
                <a:effectLst/>
                <a:latin typeface="+mn-lt"/>
                <a:ea typeface="+mn-ea"/>
                <a:cs typeface="+mn-cs"/>
              </a:rPr>
              <a:t>we can. If we do, then we will have the joy of seeing these birds right in our midst. To get poetic, “it is a joy forever!”</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30</a:t>
            </a:fld>
            <a:endParaRPr lang="en-US"/>
          </a:p>
        </p:txBody>
      </p:sp>
    </p:spTree>
    <p:extLst>
      <p:ext uri="{BB962C8B-B14F-4D97-AF65-F5344CB8AC3E}">
        <p14:creationId xmlns:p14="http://schemas.microsoft.com/office/powerpoint/2010/main" val="2699718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The advantage of the native plant is that they are adapted to the location;</a:t>
            </a:r>
            <a:r>
              <a:rPr lang="en-US" sz="1200" kern="1200" baseline="0" dirty="0" smtClean="0">
                <a:solidFill>
                  <a:schemeClr val="tx1"/>
                </a:solidFill>
                <a:effectLst/>
                <a:latin typeface="+mn-lt"/>
                <a:ea typeface="+mn-ea"/>
                <a:cs typeface="+mn-cs"/>
              </a:rPr>
              <a:t> they are </a:t>
            </a:r>
            <a:r>
              <a:rPr lang="en-US" sz="1200" kern="1200" dirty="0" smtClean="0">
                <a:solidFill>
                  <a:schemeClr val="tx1"/>
                </a:solidFill>
                <a:effectLst/>
                <a:latin typeface="+mn-lt"/>
                <a:ea typeface="+mn-ea"/>
                <a:cs typeface="+mn-cs"/>
              </a:rPr>
              <a:t>climatically adapted here. So just as in the North, when the winter sets in &amp; the trees shed their leaves and the ground is frozen and it’s a water saving device. Here our native trees are adapted to extreme droughts, extreme periods of flooding &amp; they will shed their leaves at the right time when the ground is so dry that even the rocks don’t have any moisture and they therefore live. It helps you keep them alive without you having to use expensive city water and there are more subtle things as well.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birds &amp; other organisms are adapted to them so that’s one of the strongest reasons for using native species.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Native trees attract native insects and some of our birds are insect-eaters. Also some of the chemistry in native leaves is fertilizer themselves. The West Indian mahogany tree is an “iron factory”. You can break up the leaves and put it around fruit trees like </a:t>
            </a:r>
            <a:r>
              <a:rPr lang="en-US" sz="1200" kern="1200" dirty="0" err="1" smtClean="0">
                <a:solidFill>
                  <a:schemeClr val="tx1"/>
                </a:solidFill>
                <a:effectLst/>
                <a:latin typeface="+mn-lt"/>
                <a:ea typeface="+mn-ea"/>
                <a:cs typeface="+mn-cs"/>
              </a:rPr>
              <a:t>carambola</a:t>
            </a:r>
            <a:r>
              <a:rPr lang="en-US" sz="1200" kern="1200" dirty="0" smtClean="0">
                <a:solidFill>
                  <a:schemeClr val="tx1"/>
                </a:solidFill>
                <a:effectLst/>
                <a:latin typeface="+mn-lt"/>
                <a:ea typeface="+mn-ea"/>
                <a:cs typeface="+mn-cs"/>
              </a:rPr>
              <a:t> (star fruit) that have a high need for iron. The poison wood leaves are rich in manganese. So this is a whole area of science that is yet to be fully explored for us layman. You have beauty &amp; trees that have adapted and each time you plant a native tree you will perfectly restore that native earth.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reason for using native specifies is maintaining a cultural heritage. Many of these native species were used for medicinal purposes &amp; for teas.  A lot of our knowledge of medicinal plants is disappearing. As people move into the suburbs &amp; become more urbanized. The reason for preserving our native species is to preserve our native culture in the Caribbean.  </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31</a:t>
            </a:fld>
            <a:endParaRPr lang="en-US"/>
          </a:p>
        </p:txBody>
      </p:sp>
    </p:spTree>
    <p:extLst>
      <p:ext uri="{BB962C8B-B14F-4D97-AF65-F5344CB8AC3E}">
        <p14:creationId xmlns:p14="http://schemas.microsoft.com/office/powerpoint/2010/main" val="1388871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reasons we want to be careful about exotics, particularly those that are called invasive exotics, that can escape from our yards &amp; gardens &amp; colonize natural habitat. Some of these exotics are very invasive; think about the </a:t>
            </a:r>
            <a:r>
              <a:rPr lang="en-US" sz="1200" kern="1200" dirty="0" err="1" smtClean="0">
                <a:solidFill>
                  <a:schemeClr val="tx1"/>
                </a:solidFill>
                <a:effectLst/>
                <a:latin typeface="+mn-lt"/>
                <a:ea typeface="+mn-ea"/>
                <a:cs typeface="+mn-cs"/>
              </a:rPr>
              <a:t>casuarinas</a:t>
            </a:r>
            <a:r>
              <a:rPr lang="en-US" sz="1200" kern="1200" baseline="0" dirty="0" smtClean="0">
                <a:solidFill>
                  <a:schemeClr val="tx1"/>
                </a:solidFill>
                <a:effectLst/>
                <a:latin typeface="+mn-lt"/>
                <a:ea typeface="+mn-ea"/>
                <a:cs typeface="+mn-cs"/>
              </a:rPr>
              <a:t> (Australian Pine) </a:t>
            </a:r>
            <a:r>
              <a:rPr lang="en-US" sz="1200" kern="1200" dirty="0" smtClean="0">
                <a:solidFill>
                  <a:schemeClr val="tx1"/>
                </a:solidFill>
                <a:effectLst/>
                <a:latin typeface="+mn-lt"/>
                <a:ea typeface="+mn-ea"/>
                <a:cs typeface="+mn-cs"/>
              </a:rPr>
              <a:t>for example. They can take over a site such that the site, such that native organisms can’t use the site, native plants can grow underneath a </a:t>
            </a:r>
            <a:r>
              <a:rPr lang="en-US" sz="1200" kern="1200" dirty="0" err="1" smtClean="0">
                <a:solidFill>
                  <a:schemeClr val="tx1"/>
                </a:solidFill>
                <a:effectLst/>
                <a:latin typeface="+mn-lt"/>
                <a:ea typeface="+mn-ea"/>
                <a:cs typeface="+mn-cs"/>
              </a:rPr>
              <a:t>caserina</a:t>
            </a:r>
            <a:r>
              <a:rPr lang="en-US" sz="1200" kern="1200" dirty="0" smtClean="0">
                <a:solidFill>
                  <a:schemeClr val="tx1"/>
                </a:solidFill>
                <a:effectLst/>
                <a:latin typeface="+mn-lt"/>
                <a:ea typeface="+mn-ea"/>
                <a:cs typeface="+mn-cs"/>
              </a:rPr>
              <a:t>. The same for </a:t>
            </a:r>
            <a:r>
              <a:rPr lang="en-US" sz="1200" kern="1200" dirty="0" err="1" smtClean="0">
                <a:solidFill>
                  <a:schemeClr val="tx1"/>
                </a:solidFill>
                <a:effectLst/>
                <a:latin typeface="+mn-lt"/>
                <a:ea typeface="+mn-ea"/>
                <a:cs typeface="+mn-cs"/>
              </a:rPr>
              <a:t>lucina</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jumbee</a:t>
            </a:r>
            <a:r>
              <a:rPr lang="en-US" sz="1200" kern="1200" dirty="0" smtClean="0">
                <a:solidFill>
                  <a:schemeClr val="tx1"/>
                </a:solidFill>
                <a:effectLst/>
                <a:latin typeface="+mn-lt"/>
                <a:ea typeface="+mn-ea"/>
                <a:cs typeface="+mn-cs"/>
              </a:rPr>
              <a:t> bean, they can take over sites for birds. If we plant them in our garden or they escape from our gardens then they can move into the wild &amp; become a threat.</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32</a:t>
            </a:fld>
            <a:endParaRPr lang="en-US"/>
          </a:p>
        </p:txBody>
      </p:sp>
    </p:spTree>
    <p:extLst>
      <p:ext uri="{BB962C8B-B14F-4D97-AF65-F5344CB8AC3E}">
        <p14:creationId xmlns:p14="http://schemas.microsoft.com/office/powerpoint/2010/main" val="1355168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Joe: It’s difficult to pick a top 10 list of native plants but here is list of plants that not only grow well in the Bahamas but also grow well in the Caribbean. I’ve focused in the Western Caribbean primarily on the coastal plain.</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33</a:t>
            </a:fld>
            <a:endParaRPr lang="en-US"/>
          </a:p>
        </p:txBody>
      </p:sp>
    </p:spTree>
    <p:extLst>
      <p:ext uri="{BB962C8B-B14F-4D97-AF65-F5344CB8AC3E}">
        <p14:creationId xmlns:p14="http://schemas.microsoft.com/office/powerpoint/2010/main" val="2399068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smtClean="0">
                <a:solidFill>
                  <a:schemeClr val="tx1"/>
                </a:solidFill>
                <a:effectLst/>
                <a:latin typeface="+mn-lt"/>
                <a:ea typeface="+mn-ea"/>
                <a:cs typeface="+mn-cs"/>
              </a:rPr>
              <a:t>Gumbo Limbo / </a:t>
            </a:r>
            <a:r>
              <a:rPr lang="en-US" sz="1200" u="sng" kern="1200" dirty="0" err="1" smtClean="0">
                <a:solidFill>
                  <a:schemeClr val="tx1"/>
                </a:solidFill>
                <a:effectLst/>
                <a:latin typeface="+mn-lt"/>
                <a:ea typeface="+mn-ea"/>
                <a:cs typeface="+mn-cs"/>
              </a:rPr>
              <a:t>cumalamy</a:t>
            </a:r>
            <a:r>
              <a:rPr lang="en-US" sz="1200" u="sng" kern="1200" dirty="0" smtClean="0">
                <a:solidFill>
                  <a:schemeClr val="tx1"/>
                </a:solidFill>
                <a:effectLst/>
                <a:latin typeface="+mn-lt"/>
                <a:ea typeface="+mn-ea"/>
                <a:cs typeface="+mn-cs"/>
              </a:rPr>
              <a:t> (as known in the Bahamas) / West Indian Birch</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Has a Distinctive reddish bark &amp; bears fruit. In the height of a drought it will lose it’s leaves but maintain its fruits that birds can feed on.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fact, species such as White-eyed Vireo will set up territories &amp; defend the fruit throughout the winter.  Resident birds feed on them, pigeons love them and the fruits last throughout the winter &amp; into the spring, so they are available for quite a long time. They do well in dry areas, so it is definitely a tree that you may want to consider.</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34</a:t>
            </a:fld>
            <a:endParaRPr lang="en-US"/>
          </a:p>
        </p:txBody>
      </p:sp>
    </p:spTree>
    <p:extLst>
      <p:ext uri="{BB962C8B-B14F-4D97-AF65-F5344CB8AC3E}">
        <p14:creationId xmlns:p14="http://schemas.microsoft.com/office/powerpoint/2010/main" val="1684213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smtClean="0">
                <a:solidFill>
                  <a:schemeClr val="tx1"/>
                </a:solidFill>
                <a:effectLst/>
                <a:latin typeface="+mn-lt"/>
                <a:ea typeface="+mn-ea"/>
                <a:cs typeface="+mn-cs"/>
              </a:rPr>
              <a:t>Wild Tamarind Tree</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Another favorite of mine is the Wild Tamarind tree; this is not the introduced tamarind. There are two members of the genus, the Bahamas.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One of the reasons I recommend this tree is that it attracts a lot of insects &amp; spiders and will produce fresh leaves with the earliest rains, at the end of the winter and at the end of spring.</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It’s the flushing of the leaves that also flushes the insects. We’ve seen a number of migrants, with our studies in the Bahamas that will move from one wild tamarind to the next foraging on those insects. So this is a tree to consider for your yard. It doesn’t get very big, is quite attractive &amp; the flowers will attract bees, butterflies &amp; hummingbirds as well as occasionally warblers.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Very useful tree &amp; the important message here is these trees are very useful to migrant birds when they need high protein.</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35</a:t>
            </a:fld>
            <a:endParaRPr lang="en-US"/>
          </a:p>
        </p:txBody>
      </p:sp>
    </p:spTree>
    <p:extLst>
      <p:ext uri="{BB962C8B-B14F-4D97-AF65-F5344CB8AC3E}">
        <p14:creationId xmlns:p14="http://schemas.microsoft.com/office/powerpoint/2010/main" val="1998903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err="1" smtClean="0">
                <a:solidFill>
                  <a:schemeClr val="tx1"/>
                </a:solidFill>
                <a:effectLst/>
                <a:latin typeface="+mn-lt"/>
                <a:ea typeface="+mn-ea"/>
                <a:cs typeface="+mn-cs"/>
              </a:rPr>
              <a:t>Ficus</a:t>
            </a:r>
            <a:r>
              <a:rPr lang="en-US" sz="1200" u="sng" kern="1200" dirty="0" smtClean="0">
                <a:solidFill>
                  <a:schemeClr val="tx1"/>
                </a:solidFill>
                <a:effectLst/>
                <a:latin typeface="+mn-lt"/>
                <a:ea typeface="+mn-ea"/>
                <a:cs typeface="+mn-cs"/>
              </a:rPr>
              <a:t> / Short leaf fig</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Very important for birds.  However I will caution you that their roots will &amp; can damage a foundation,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driveways &amp; sidewalks.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Focus on figs that are relatively tame like the short-leaf fig.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Produces a fruit that both residents &amp; migrants will eat. I have even seen Laughing Gulls fly inland to feed on the fruits of this tree.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Very useful tree for birds as it will fruit throughout the year.</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want to have </a:t>
            </a:r>
            <a:r>
              <a:rPr lang="en-US" sz="1200" kern="1200" dirty="0" smtClean="0">
                <a:solidFill>
                  <a:schemeClr val="tx1"/>
                </a:solidFill>
                <a:effectLst/>
                <a:latin typeface="+mn-lt"/>
                <a:ea typeface="+mn-ea"/>
                <a:cs typeface="+mn-cs"/>
              </a:rPr>
              <a:t>a relatively large yard or garden for this tree.</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36</a:t>
            </a:fld>
            <a:endParaRPr lang="en-US"/>
          </a:p>
        </p:txBody>
      </p:sp>
    </p:spTree>
    <p:extLst>
      <p:ext uri="{BB962C8B-B14F-4D97-AF65-F5344CB8AC3E}">
        <p14:creationId xmlns:p14="http://schemas.microsoft.com/office/powerpoint/2010/main" val="455955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smtClean="0">
                <a:solidFill>
                  <a:schemeClr val="tx1"/>
                </a:solidFill>
                <a:effectLst/>
                <a:latin typeface="+mn-lt"/>
                <a:ea typeface="+mn-ea"/>
                <a:cs typeface="+mn-cs"/>
              </a:rPr>
              <a:t>Buccaneer or Cherry Palm</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very slow going species &amp; found throughout the Caribbean.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lot of the nurseries carry it.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 am a big fan of palm trees as they do really well after hurricanes.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 can virtually lose all their fronds &amp; still recover. They may look awful but will still recover &amp; produce fruit.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Quite resilient when it comes to hurricane.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Small palm &amp; grows slowly, it produces fruits that migrant &amp; resident birds feed on.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There are other types of palms if you have a large property. For example, the native Royal Palm can bring a diversity of birds, including migrants,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but</a:t>
            </a:r>
            <a:r>
              <a:rPr lang="en-US" sz="1200" kern="1200" baseline="0" dirty="0" smtClean="0">
                <a:solidFill>
                  <a:schemeClr val="tx1"/>
                </a:solidFill>
                <a:effectLst/>
                <a:latin typeface="+mn-lt"/>
                <a:ea typeface="+mn-ea"/>
                <a:cs typeface="+mn-cs"/>
              </a:rPr>
              <a:t> you</a:t>
            </a:r>
            <a:r>
              <a:rPr lang="en-US" sz="1200" kern="1200" dirty="0" smtClean="0">
                <a:solidFill>
                  <a:schemeClr val="tx1"/>
                </a:solidFill>
                <a:effectLst/>
                <a:latin typeface="+mn-lt"/>
                <a:ea typeface="+mn-ea"/>
                <a:cs typeface="+mn-cs"/>
              </a:rPr>
              <a:t> need a large area.</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palmettos / small palms should be considered because they all produce fruits.</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37</a:t>
            </a:fld>
            <a:endParaRPr lang="en-US"/>
          </a:p>
        </p:txBody>
      </p:sp>
    </p:spTree>
    <p:extLst>
      <p:ext uri="{BB962C8B-B14F-4D97-AF65-F5344CB8AC3E}">
        <p14:creationId xmlns:p14="http://schemas.microsoft.com/office/powerpoint/2010/main" val="2275694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smtClean="0">
                <a:solidFill>
                  <a:schemeClr val="tx1"/>
                </a:solidFill>
                <a:effectLst/>
                <a:latin typeface="+mn-lt"/>
                <a:ea typeface="+mn-ea"/>
                <a:cs typeface="+mn-cs"/>
              </a:rPr>
              <a:t>Snowberry</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Another favorite of mine is the snowberry.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can see from the picture that it produces a white small fruit.</a:t>
            </a:r>
          </a:p>
          <a:p>
            <a:pPr lvl="0"/>
            <a:r>
              <a:rPr lang="en-US" sz="1200" kern="1200" dirty="0" smtClean="0">
                <a:solidFill>
                  <a:schemeClr val="tx1"/>
                </a:solidFill>
                <a:effectLst/>
                <a:latin typeface="+mn-lt"/>
                <a:ea typeface="+mn-ea"/>
                <a:cs typeface="+mn-cs"/>
              </a:rPr>
              <a:t>The nice thing about it is it tends to produce fruit in the early winter &amp; fall,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 just as the migrants are coming in, it provides a food source.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It’s very nutritious. We’ve done some studies on the nutritional value &amp; it’s very important for those migrants for storing for the fall migration period.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 tends to be scraggly, it has long runners that you can train on a trellis.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may need to control it or it will run all over the yard.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It’s a very attractive plant to consider and fruits are used by birds.</a:t>
            </a:r>
          </a:p>
          <a:p>
            <a:pPr lvl="0"/>
            <a:r>
              <a:rPr lang="en-US" sz="1200" kern="1200" dirty="0" smtClean="0">
                <a:solidFill>
                  <a:schemeClr val="tx1"/>
                </a:solidFill>
                <a:effectLst/>
                <a:latin typeface="+mn-lt"/>
                <a:ea typeface="+mn-ea"/>
                <a:cs typeface="+mn-cs"/>
              </a:rPr>
              <a:t>The flowers are popular with various bee species.</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38</a:t>
            </a:fld>
            <a:endParaRPr lang="en-US"/>
          </a:p>
        </p:txBody>
      </p:sp>
    </p:spTree>
    <p:extLst>
      <p:ext uri="{BB962C8B-B14F-4D97-AF65-F5344CB8AC3E}">
        <p14:creationId xmlns:p14="http://schemas.microsoft.com/office/powerpoint/2010/main" val="1873196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smtClean="0">
                <a:solidFill>
                  <a:schemeClr val="tx1"/>
                </a:solidFill>
                <a:effectLst/>
                <a:latin typeface="+mn-lt"/>
                <a:ea typeface="+mn-ea"/>
                <a:cs typeface="+mn-cs"/>
              </a:rPr>
              <a:t>Wild Guava:</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 is in the </a:t>
            </a:r>
            <a:r>
              <a:rPr lang="en-US" sz="1200" kern="1200" dirty="0" err="1" smtClean="0">
                <a:solidFill>
                  <a:schemeClr val="tx1"/>
                </a:solidFill>
                <a:effectLst/>
                <a:latin typeface="+mn-lt"/>
                <a:ea typeface="+mn-ea"/>
                <a:cs typeface="+mn-cs"/>
              </a:rPr>
              <a:t>Melastomataceae</a:t>
            </a:r>
            <a:r>
              <a:rPr lang="en-US" sz="1200" kern="1200" dirty="0" smtClean="0">
                <a:solidFill>
                  <a:schemeClr val="tx1"/>
                </a:solidFill>
                <a:effectLst/>
                <a:latin typeface="+mn-lt"/>
                <a:ea typeface="+mn-ea"/>
                <a:cs typeface="+mn-cs"/>
              </a:rPr>
              <a:t> family &amp; this family is a large family of mostly shrubs or small trees, all produce fruits that are popular with birds including warblers, vireos, orioles &amp; native species (tanagers) will also feed on them.</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Also very tasty for humans if you want to make a jam out of them, you can.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Wild Guava is definitely worth considering, as you can grow it in a small yard &amp; you can train  / trim it &amp; its’ a very good bird plant.</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39</a:t>
            </a:fld>
            <a:endParaRPr lang="en-US"/>
          </a:p>
        </p:txBody>
      </p:sp>
    </p:spTree>
    <p:extLst>
      <p:ext uri="{BB962C8B-B14F-4D97-AF65-F5344CB8AC3E}">
        <p14:creationId xmlns:p14="http://schemas.microsoft.com/office/powerpoint/2010/main" val="163972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Two things happen when birds prepare for migration:</a:t>
            </a:r>
          </a:p>
          <a:p>
            <a:pPr lvl="0"/>
            <a:r>
              <a:rPr lang="en-US" sz="1200" kern="1200" dirty="0" smtClean="0">
                <a:solidFill>
                  <a:schemeClr val="tx1"/>
                </a:solidFill>
                <a:effectLst/>
                <a:latin typeface="+mn-lt"/>
                <a:ea typeface="+mn-ea"/>
                <a:cs typeface="+mn-cs"/>
              </a:rPr>
              <a:t>There is a hormonal change where they start to eat a lot more food &amp; build up more fat around their eyes &amp; breasts that prepares them for the migration.</a:t>
            </a:r>
          </a:p>
          <a:p>
            <a:pPr lvl="0"/>
            <a:r>
              <a:rPr lang="en-US" sz="1200" kern="1200" dirty="0" smtClean="0">
                <a:solidFill>
                  <a:schemeClr val="tx1"/>
                </a:solidFill>
                <a:effectLst/>
                <a:latin typeface="+mn-lt"/>
                <a:ea typeface="+mn-ea"/>
                <a:cs typeface="+mn-cs"/>
              </a:rPr>
              <a:t>Many birds also go through a molting period where they change their feathers during this process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A02320-05D0-4A76-B95A-F04A39A5999C}" type="slidenum">
              <a:rPr lang="en-US" smtClean="0"/>
              <a:t>4</a:t>
            </a:fld>
            <a:endParaRPr lang="en-US"/>
          </a:p>
        </p:txBody>
      </p:sp>
    </p:spTree>
    <p:extLst>
      <p:ext uri="{BB962C8B-B14F-4D97-AF65-F5344CB8AC3E}">
        <p14:creationId xmlns:p14="http://schemas.microsoft.com/office/powerpoint/2010/main" val="963315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err="1" smtClean="0">
                <a:solidFill>
                  <a:schemeClr val="tx1"/>
                </a:solidFill>
                <a:effectLst/>
                <a:latin typeface="+mn-lt"/>
                <a:ea typeface="+mn-ea"/>
                <a:cs typeface="+mn-cs"/>
              </a:rPr>
              <a:t>Firebush</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firebush</a:t>
            </a:r>
            <a:r>
              <a:rPr lang="en-US" sz="1200" kern="1200" dirty="0" smtClean="0">
                <a:solidFill>
                  <a:schemeClr val="tx1"/>
                </a:solidFill>
                <a:effectLst/>
                <a:latin typeface="+mn-lt"/>
                <a:ea typeface="+mn-ea"/>
                <a:cs typeface="+mn-cs"/>
              </a:rPr>
              <a:t> is popular with birds for 2 reasons. One reason is it is a flower that’s very popular with hummingbirds, </a:t>
            </a:r>
            <a:r>
              <a:rPr lang="en-US" sz="1200" kern="1200" dirty="0" err="1" smtClean="0">
                <a:solidFill>
                  <a:schemeClr val="tx1"/>
                </a:solidFill>
                <a:effectLst/>
                <a:latin typeface="+mn-lt"/>
                <a:ea typeface="+mn-ea"/>
                <a:cs typeface="+mn-cs"/>
              </a:rPr>
              <a:t>Bananaquits</a:t>
            </a:r>
            <a:r>
              <a:rPr lang="en-US" sz="1200" kern="1200" dirty="0" smtClean="0">
                <a:solidFill>
                  <a:schemeClr val="tx1"/>
                </a:solidFill>
                <a:effectLst/>
                <a:latin typeface="+mn-lt"/>
                <a:ea typeface="+mn-ea"/>
                <a:cs typeface="+mn-cs"/>
              </a:rPr>
              <a:t>, Cape May warblers &amp; other migrants, important for </a:t>
            </a:r>
            <a:r>
              <a:rPr lang="en-US" sz="1200" kern="1200" dirty="0" err="1" smtClean="0">
                <a:solidFill>
                  <a:schemeClr val="tx1"/>
                </a:solidFill>
                <a:effectLst/>
                <a:latin typeface="+mn-lt"/>
                <a:ea typeface="+mn-ea"/>
                <a:cs typeface="+mn-cs"/>
              </a:rPr>
              <a:t>nectivores</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Also produces</a:t>
            </a:r>
            <a:r>
              <a:rPr lang="en-US" sz="1200" kern="1200" baseline="0" dirty="0" smtClean="0">
                <a:solidFill>
                  <a:schemeClr val="tx1"/>
                </a:solidFill>
                <a:effectLst/>
                <a:latin typeface="+mn-lt"/>
                <a:ea typeface="+mn-ea"/>
                <a:cs typeface="+mn-cs"/>
              </a:rPr>
              <a:t> fruits that are eaten by a variety of birds, it has a </a:t>
            </a:r>
            <a:r>
              <a:rPr lang="en-US" sz="1200" kern="1200" dirty="0" smtClean="0">
                <a:solidFill>
                  <a:schemeClr val="tx1"/>
                </a:solidFill>
                <a:effectLst/>
                <a:latin typeface="+mn-lt"/>
                <a:ea typeface="+mn-ea"/>
                <a:cs typeface="+mn-cs"/>
              </a:rPr>
              <a:t>fleshy fruit.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Very popular bush;</a:t>
            </a:r>
            <a:r>
              <a:rPr lang="en-US" sz="1200" kern="1200" baseline="0" dirty="0" smtClean="0">
                <a:solidFill>
                  <a:schemeClr val="tx1"/>
                </a:solidFill>
                <a:effectLst/>
                <a:latin typeface="+mn-lt"/>
                <a:ea typeface="+mn-ea"/>
                <a:cs typeface="+mn-cs"/>
              </a:rPr>
              <a:t> it’s</a:t>
            </a:r>
            <a:r>
              <a:rPr lang="en-US" sz="1200" kern="1200" dirty="0" smtClean="0">
                <a:solidFill>
                  <a:schemeClr val="tx1"/>
                </a:solidFill>
                <a:effectLst/>
                <a:latin typeface="+mn-lt"/>
                <a:ea typeface="+mn-ea"/>
                <a:cs typeface="+mn-cs"/>
              </a:rPr>
              <a:t> in the coffee family,</a:t>
            </a:r>
            <a:r>
              <a:rPr lang="en-US" sz="1200" kern="1200" baseline="0" dirty="0" smtClean="0">
                <a:solidFill>
                  <a:schemeClr val="tx1"/>
                </a:solidFill>
                <a:effectLst/>
                <a:latin typeface="+mn-lt"/>
                <a:ea typeface="+mn-ea"/>
                <a:cs typeface="+mn-cs"/>
              </a:rPr>
              <a:t> this family has a number of shrub  species that are very popular with birds</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Grows in the Bahamas &amp; throughout the Caribbean &amp; should be easy to find in nurseries.</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40</a:t>
            </a:fld>
            <a:endParaRPr lang="en-US"/>
          </a:p>
        </p:txBody>
      </p:sp>
    </p:spTree>
    <p:extLst>
      <p:ext uri="{BB962C8B-B14F-4D97-AF65-F5344CB8AC3E}">
        <p14:creationId xmlns:p14="http://schemas.microsoft.com/office/powerpoint/2010/main" val="3623531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err="1" smtClean="0">
                <a:solidFill>
                  <a:schemeClr val="tx1"/>
                </a:solidFill>
                <a:effectLst/>
                <a:latin typeface="+mn-lt"/>
                <a:ea typeface="+mn-ea"/>
                <a:cs typeface="+mn-cs"/>
              </a:rPr>
              <a:t>Cocoplum</a:t>
            </a:r>
            <a:r>
              <a:rPr lang="en-US" sz="1200" u="sng"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A very hardy plant;</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 recommend it if you live along the sea coast because it is very salt tolerant.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 produces relatively large fruits &amp; therefore requires relatively  large </a:t>
            </a:r>
            <a:r>
              <a:rPr lang="en-US" sz="1200" kern="1200" dirty="0" err="1" smtClean="0">
                <a:solidFill>
                  <a:schemeClr val="tx1"/>
                </a:solidFill>
                <a:effectLst/>
                <a:latin typeface="+mn-lt"/>
                <a:ea typeface="+mn-ea"/>
                <a:cs typeface="+mn-cs"/>
              </a:rPr>
              <a:t>frugivores</a:t>
            </a:r>
            <a:r>
              <a:rPr lang="en-US" sz="1200" kern="1200" dirty="0" smtClean="0">
                <a:solidFill>
                  <a:schemeClr val="tx1"/>
                </a:solidFill>
                <a:effectLst/>
                <a:latin typeface="+mn-lt"/>
                <a:ea typeface="+mn-ea"/>
                <a:cs typeface="+mn-cs"/>
              </a:rPr>
              <a:t> such as orioles, thrushes, larger</a:t>
            </a:r>
            <a:r>
              <a:rPr lang="en-US" sz="1200" kern="1200" baseline="0" dirty="0" smtClean="0">
                <a:solidFill>
                  <a:schemeClr val="tx1"/>
                </a:solidFill>
                <a:effectLst/>
                <a:latin typeface="+mn-lt"/>
                <a:ea typeface="+mn-ea"/>
                <a:cs typeface="+mn-cs"/>
              </a:rPr>
              <a:t> vireos</a:t>
            </a:r>
            <a:r>
              <a:rPr lang="en-US" sz="1200" kern="1200" dirty="0" smtClean="0">
                <a:solidFill>
                  <a:schemeClr val="tx1"/>
                </a:solidFill>
                <a:effectLst/>
                <a:latin typeface="+mn-lt"/>
                <a:ea typeface="+mn-ea"/>
                <a:cs typeface="+mn-cs"/>
              </a:rPr>
              <a:t> &amp; pigeons.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Grows next to the sea side, very salt resistant &amp; can handle dry</a:t>
            </a:r>
            <a:r>
              <a:rPr lang="en-US" sz="1200" kern="1200" baseline="0" dirty="0" smtClean="0">
                <a:solidFill>
                  <a:schemeClr val="tx1"/>
                </a:solidFill>
                <a:effectLst/>
                <a:latin typeface="+mn-lt"/>
                <a:ea typeface="+mn-ea"/>
                <a:cs typeface="+mn-cs"/>
              </a:rPr>
              <a:t> conditions; its </a:t>
            </a:r>
            <a:r>
              <a:rPr lang="en-US" sz="1200" kern="1200" dirty="0" smtClean="0">
                <a:solidFill>
                  <a:schemeClr val="tx1"/>
                </a:solidFill>
                <a:effectLst/>
                <a:latin typeface="+mn-lt"/>
                <a:ea typeface="+mn-ea"/>
                <a:cs typeface="+mn-cs"/>
              </a:rPr>
              <a:t>very tough.</a:t>
            </a:r>
            <a:r>
              <a:rPr lang="en-US" sz="1200" kern="1200" baseline="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also produces a very thick foliage that allows birds to have hiding spaces &amp; nesting places for the resident species,</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lso places for insectivores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forage.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Coco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plum is a worthy consideration even for the smallest yard.</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41</a:t>
            </a:fld>
            <a:endParaRPr lang="en-US"/>
          </a:p>
        </p:txBody>
      </p:sp>
    </p:spTree>
    <p:extLst>
      <p:ext uri="{BB962C8B-B14F-4D97-AF65-F5344CB8AC3E}">
        <p14:creationId xmlns:p14="http://schemas.microsoft.com/office/powerpoint/2010/main" val="2981808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smtClean="0">
                <a:solidFill>
                  <a:schemeClr val="tx1"/>
                </a:solidFill>
                <a:effectLst/>
                <a:latin typeface="+mn-lt"/>
                <a:ea typeface="+mn-ea"/>
                <a:cs typeface="+mn-cs"/>
              </a:rPr>
              <a:t>Black Torch</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One of my favorites, probably because the bird I study,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migrant</a:t>
            </a:r>
            <a:r>
              <a:rPr lang="en-US" sz="1200" kern="1200" baseline="0" dirty="0" smtClean="0">
                <a:solidFill>
                  <a:schemeClr val="tx1"/>
                </a:solidFill>
                <a:effectLst/>
                <a:latin typeface="+mn-lt"/>
                <a:ea typeface="+mn-ea"/>
                <a:cs typeface="+mn-cs"/>
              </a:rPr>
              <a:t> Kirtland’s W</a:t>
            </a:r>
            <a:r>
              <a:rPr lang="en-US" sz="1200" kern="1200" dirty="0" smtClean="0">
                <a:solidFill>
                  <a:schemeClr val="tx1"/>
                </a:solidFill>
                <a:effectLst/>
                <a:latin typeface="+mn-lt"/>
                <a:ea typeface="+mn-ea"/>
                <a:cs typeface="+mn-cs"/>
              </a:rPr>
              <a:t>arbler, feeds heavily on the Black Torch.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variety of other warblers, both native &amp; migrant warblers, feed heavily</a:t>
            </a:r>
            <a:r>
              <a:rPr lang="en-US" sz="1200" kern="1200" baseline="0" dirty="0" smtClean="0">
                <a:solidFill>
                  <a:schemeClr val="tx1"/>
                </a:solidFill>
                <a:effectLst/>
                <a:latin typeface="+mn-lt"/>
                <a:ea typeface="+mn-ea"/>
                <a:cs typeface="+mn-cs"/>
              </a:rPr>
              <a:t> on the fruits</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black torch will fruit throughout the year at different times, may have different periods when they have their fruits available, It</a:t>
            </a:r>
            <a:r>
              <a:rPr lang="en-US" sz="1200" kern="1200" baseline="0" dirty="0" smtClean="0">
                <a:solidFill>
                  <a:schemeClr val="tx1"/>
                </a:solidFill>
                <a:effectLst/>
                <a:latin typeface="+mn-lt"/>
                <a:ea typeface="+mn-ea"/>
                <a:cs typeface="+mn-cs"/>
              </a:rPr>
              <a:t> is </a:t>
            </a:r>
            <a:r>
              <a:rPr lang="en-US" sz="1200" kern="1200" dirty="0" smtClean="0">
                <a:solidFill>
                  <a:schemeClr val="tx1"/>
                </a:solidFill>
                <a:effectLst/>
                <a:latin typeface="+mn-lt"/>
                <a:ea typeface="+mn-ea"/>
                <a:cs typeface="+mn-cs"/>
              </a:rPr>
              <a:t>also highly  salt tolerant &amp; does well in a small or large yard but it is generally a small shrub.</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I’ve seen a few that have grown up to 15 ft. but usually less than that.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would make a good addition to a garden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migrant birds.</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42</a:t>
            </a:fld>
            <a:endParaRPr lang="en-US"/>
          </a:p>
        </p:txBody>
      </p:sp>
    </p:spTree>
    <p:extLst>
      <p:ext uri="{BB962C8B-B14F-4D97-AF65-F5344CB8AC3E}">
        <p14:creationId xmlns:p14="http://schemas.microsoft.com/office/powerpoint/2010/main" val="3580306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smtClean="0">
                <a:solidFill>
                  <a:schemeClr val="tx1"/>
                </a:solidFill>
                <a:effectLst/>
                <a:latin typeface="+mn-lt"/>
                <a:ea typeface="+mn-ea"/>
                <a:cs typeface="+mn-cs"/>
              </a:rPr>
              <a:t>Wild Sage</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This is a species very popular with birds, both residents &amp; migrants.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very tough species as it doesn’t need a lot of soil, and it can handle salt spra</a:t>
            </a:r>
            <a:r>
              <a:rPr lang="en-US" sz="1200" kern="1200" baseline="0" dirty="0" smtClean="0">
                <a:solidFill>
                  <a:schemeClr val="tx1"/>
                </a:solidFill>
                <a:effectLst/>
                <a:latin typeface="+mn-lt"/>
                <a:ea typeface="+mn-ea"/>
                <a:cs typeface="+mn-cs"/>
              </a:rPr>
              <a:t>y </a:t>
            </a:r>
            <a:r>
              <a:rPr lang="en-US" sz="1200" kern="1200" dirty="0" smtClean="0">
                <a:solidFill>
                  <a:schemeClr val="tx1"/>
                </a:solidFill>
                <a:effectLst/>
                <a:latin typeface="+mn-lt"/>
                <a:ea typeface="+mn-ea"/>
                <a:cs typeface="+mn-cs"/>
              </a:rPr>
              <a:t>&amp; droughts.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Produces fruits &amp; flowers throughout the year, in other words, it cycles between flowers and fruits several times of year. </a:t>
            </a:r>
          </a:p>
          <a:p>
            <a:pPr lvl="0"/>
            <a:r>
              <a:rPr lang="en-US" sz="1200" kern="1200" dirty="0" smtClean="0">
                <a:solidFill>
                  <a:schemeClr val="tx1"/>
                </a:solidFill>
                <a:effectLst/>
                <a:latin typeface="+mn-lt"/>
                <a:ea typeface="+mn-ea"/>
                <a:cs typeface="+mn-cs"/>
              </a:rPr>
              <a:t>Your garden can have the availability of nectar for hummingbirds from the white flowers &amp; the fruits for the diversity of migrant birds.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It’s a very tough species. Don’t be surprised if these “volunteer” in your garden, that is they are dispersed by birds &amp; grow on their own.</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43</a:t>
            </a:fld>
            <a:endParaRPr lang="en-US"/>
          </a:p>
        </p:txBody>
      </p:sp>
    </p:spTree>
    <p:extLst>
      <p:ext uri="{BB962C8B-B14F-4D97-AF65-F5344CB8AC3E}">
        <p14:creationId xmlns:p14="http://schemas.microsoft.com/office/powerpoint/2010/main" val="3841916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 in the Bahamas you are starting with stark bare limestone ground, because the developers skim off everything to</a:t>
            </a:r>
            <a:r>
              <a:rPr lang="en-US" sz="1200" kern="1200" baseline="0" dirty="0" smtClean="0">
                <a:solidFill>
                  <a:schemeClr val="tx1"/>
                </a:solidFill>
                <a:effectLst/>
                <a:latin typeface="+mn-lt"/>
                <a:ea typeface="+mn-ea"/>
                <a:cs typeface="+mn-cs"/>
              </a:rPr>
              <a:t> build your house</a:t>
            </a:r>
            <a:r>
              <a:rPr lang="en-US" sz="1200" kern="1200" dirty="0" smtClean="0">
                <a:solidFill>
                  <a:schemeClr val="tx1"/>
                </a:solidFill>
                <a:effectLst/>
                <a:latin typeface="+mn-lt"/>
                <a:ea typeface="+mn-ea"/>
                <a:cs typeface="+mn-cs"/>
              </a:rPr>
              <a:t> &amp; leave you with bare ground.</a:t>
            </a:r>
          </a:p>
          <a:p>
            <a:pPr lvl="0"/>
            <a:r>
              <a:rPr lang="en-US" sz="1200" kern="1200" dirty="0" smtClean="0">
                <a:solidFill>
                  <a:schemeClr val="tx1"/>
                </a:solidFill>
                <a:effectLst/>
                <a:latin typeface="+mn-lt"/>
                <a:ea typeface="+mn-ea"/>
                <a:cs typeface="+mn-cs"/>
              </a:rPr>
              <a:t>Everybody</a:t>
            </a:r>
            <a:r>
              <a:rPr lang="en-US" sz="1200" kern="1200" baseline="0" dirty="0" smtClean="0">
                <a:solidFill>
                  <a:schemeClr val="tx1"/>
                </a:solidFill>
                <a:effectLst/>
                <a:latin typeface="+mn-lt"/>
                <a:ea typeface="+mn-ea"/>
                <a:cs typeface="+mn-cs"/>
              </a:rPr>
              <a:t> has the dilemma: </a:t>
            </a:r>
            <a:r>
              <a:rPr lang="en-US" sz="1200" kern="1200" dirty="0" smtClean="0">
                <a:solidFill>
                  <a:schemeClr val="tx1"/>
                </a:solidFill>
                <a:effectLst/>
                <a:latin typeface="+mn-lt"/>
                <a:ea typeface="+mn-ea"/>
                <a:cs typeface="+mn-cs"/>
              </a:rPr>
              <a:t>We all want a pretty garden but we also want things to eat.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conservationist &amp; environmentalists</a:t>
            </a:r>
            <a:r>
              <a:rPr lang="en-US" sz="1200" kern="1200" baseline="0" dirty="0" smtClean="0">
                <a:solidFill>
                  <a:schemeClr val="tx1"/>
                </a:solidFill>
                <a:effectLst/>
                <a:latin typeface="+mn-lt"/>
                <a:ea typeface="+mn-ea"/>
                <a:cs typeface="+mn-cs"/>
              </a:rPr>
              <a:t> are saying to plant bush</a:t>
            </a:r>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My advice to everybody is to </a:t>
            </a:r>
            <a:r>
              <a:rPr lang="en-US" sz="1200" u="sng" kern="1200" dirty="0" smtClean="0">
                <a:solidFill>
                  <a:schemeClr val="tx1"/>
                </a:solidFill>
                <a:effectLst/>
                <a:latin typeface="+mn-lt"/>
                <a:ea typeface="+mn-ea"/>
                <a:cs typeface="+mn-cs"/>
              </a:rPr>
              <a:t>start doing something</a:t>
            </a:r>
            <a:r>
              <a:rPr lang="en-US" sz="1200" kern="1200" dirty="0" smtClean="0">
                <a:solidFill>
                  <a:schemeClr val="tx1"/>
                </a:solidFill>
                <a:effectLst/>
                <a:latin typeface="+mn-lt"/>
                <a:ea typeface="+mn-ea"/>
                <a:cs typeface="+mn-cs"/>
              </a:rPr>
              <a:t>. </a:t>
            </a:r>
          </a:p>
          <a:p>
            <a:pPr lvl="0"/>
            <a:r>
              <a:rPr lang="en-US" sz="1200" u="sng" kern="1200" dirty="0" smtClean="0">
                <a:solidFill>
                  <a:schemeClr val="tx1"/>
                </a:solidFill>
                <a:effectLst/>
                <a:latin typeface="+mn-lt"/>
                <a:ea typeface="+mn-ea"/>
                <a:cs typeface="+mn-cs"/>
              </a:rPr>
              <a:t>Start to rake your ground</a:t>
            </a:r>
            <a:r>
              <a:rPr lang="en-US" sz="1200" kern="1200" dirty="0" smtClean="0">
                <a:solidFill>
                  <a:schemeClr val="tx1"/>
                </a:solidFill>
                <a:effectLst/>
                <a:latin typeface="+mn-lt"/>
                <a:ea typeface="+mn-ea"/>
                <a:cs typeface="+mn-cs"/>
              </a:rPr>
              <a:t> &amp; clear the rocks, dig holes if your treasury permits it,</a:t>
            </a:r>
            <a:r>
              <a:rPr lang="en-US" sz="1200" kern="1200" baseline="0" dirty="0" smtClean="0">
                <a:solidFill>
                  <a:schemeClr val="tx1"/>
                </a:solidFill>
                <a:effectLst/>
                <a:latin typeface="+mn-lt"/>
                <a:ea typeface="+mn-ea"/>
                <a:cs typeface="+mn-cs"/>
              </a:rPr>
              <a:t> use a backhoe.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Dig holes down so the roots can go down.</a:t>
            </a:r>
          </a:p>
          <a:p>
            <a:pPr lvl="0"/>
            <a:r>
              <a:rPr lang="en-US" sz="1200" u="sng" kern="1200" dirty="0" smtClean="0">
                <a:solidFill>
                  <a:schemeClr val="tx1"/>
                </a:solidFill>
                <a:effectLst/>
                <a:latin typeface="+mn-lt"/>
                <a:ea typeface="+mn-ea"/>
                <a:cs typeface="+mn-cs"/>
              </a:rPr>
              <a:t>Bring in soil</a:t>
            </a:r>
            <a:r>
              <a:rPr lang="en-US" sz="1200" kern="1200" dirty="0" smtClean="0">
                <a:solidFill>
                  <a:schemeClr val="tx1"/>
                </a:solidFill>
                <a:effectLst/>
                <a:latin typeface="+mn-lt"/>
                <a:ea typeface="+mn-ea"/>
                <a:cs typeface="+mn-cs"/>
              </a:rPr>
              <a:t> &amp; put it into the pits where you plan to plant your network of trees.</a:t>
            </a:r>
          </a:p>
          <a:p>
            <a:pPr lvl="0"/>
            <a:r>
              <a:rPr lang="en-US" sz="1200" kern="1200" dirty="0" smtClean="0">
                <a:solidFill>
                  <a:schemeClr val="tx1"/>
                </a:solidFill>
                <a:effectLst/>
                <a:latin typeface="+mn-lt"/>
                <a:ea typeface="+mn-ea"/>
                <a:cs typeface="+mn-cs"/>
              </a:rPr>
              <a:t>Then if you have family disagreements &amp; people want things to eat as well, try bananas.</a:t>
            </a:r>
          </a:p>
          <a:p>
            <a:pPr lvl="0"/>
            <a:r>
              <a:rPr lang="en-US" sz="1200" u="sng" kern="1200" dirty="0" smtClean="0">
                <a:solidFill>
                  <a:schemeClr val="tx1"/>
                </a:solidFill>
                <a:effectLst/>
                <a:latin typeface="+mn-lt"/>
                <a:ea typeface="+mn-ea"/>
                <a:cs typeface="+mn-cs"/>
              </a:rPr>
              <a:t>Plant some bananas</a:t>
            </a:r>
            <a:r>
              <a:rPr lang="en-US" sz="1200" kern="1200" dirty="0" smtClean="0">
                <a:solidFill>
                  <a:schemeClr val="tx1"/>
                </a:solidFill>
                <a:effectLst/>
                <a:latin typeface="+mn-lt"/>
                <a:ea typeface="+mn-ea"/>
                <a:cs typeface="+mn-cs"/>
              </a:rPr>
              <a:t>, although they are not native, the </a:t>
            </a:r>
            <a:r>
              <a:rPr lang="en-US" sz="1200" kern="1200" dirty="0" err="1" smtClean="0">
                <a:solidFill>
                  <a:schemeClr val="tx1"/>
                </a:solidFill>
                <a:effectLst/>
                <a:latin typeface="+mn-lt"/>
                <a:ea typeface="+mn-ea"/>
                <a:cs typeface="+mn-cs"/>
              </a:rPr>
              <a:t>Bananaquits</a:t>
            </a:r>
            <a:r>
              <a:rPr lang="en-US" sz="1200" kern="1200" dirty="0" smtClean="0">
                <a:solidFill>
                  <a:schemeClr val="tx1"/>
                </a:solidFill>
                <a:effectLst/>
                <a:latin typeface="+mn-lt"/>
                <a:ea typeface="+mn-ea"/>
                <a:cs typeface="+mn-cs"/>
              </a:rPr>
              <a:t> &amp; nectar eaters will love them &amp; the plants will harbor lots of insects. If you don’t pick the fruit in time, then the fruit eaters will eat them.</a:t>
            </a:r>
          </a:p>
          <a:p>
            <a:pPr lvl="0"/>
            <a:r>
              <a:rPr lang="en-US" sz="1200" u="sng" kern="1200" dirty="0" smtClean="0">
                <a:solidFill>
                  <a:schemeClr val="tx1"/>
                </a:solidFill>
                <a:effectLst/>
                <a:latin typeface="+mn-lt"/>
                <a:ea typeface="+mn-ea"/>
                <a:cs typeface="+mn-cs"/>
              </a:rPr>
              <a:t>Plant pigeon peas</a:t>
            </a:r>
            <a:r>
              <a:rPr lang="en-US" sz="1200" kern="1200" dirty="0" smtClean="0">
                <a:solidFill>
                  <a:schemeClr val="tx1"/>
                </a:solidFill>
                <a:effectLst/>
                <a:latin typeface="+mn-lt"/>
                <a:ea typeface="+mn-ea"/>
                <a:cs typeface="+mn-cs"/>
              </a:rPr>
              <a:t> – These are full of flies &amp; insects; which is why they don’t use them for agricultural hedges anymore but are wonderful for birds &amp; put lots of nitrogen into the ground</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want fruit trees, plant </a:t>
            </a:r>
            <a:r>
              <a:rPr lang="en-US" sz="1200" u="sng" kern="1200" dirty="0" smtClean="0">
                <a:solidFill>
                  <a:schemeClr val="tx1"/>
                </a:solidFill>
                <a:effectLst/>
                <a:latin typeface="+mn-lt"/>
                <a:ea typeface="+mn-ea"/>
                <a:cs typeface="+mn-cs"/>
              </a:rPr>
              <a:t>key lime</a:t>
            </a:r>
            <a:r>
              <a:rPr lang="en-US" sz="1200" kern="1200" dirty="0" smtClean="0">
                <a:solidFill>
                  <a:schemeClr val="tx1"/>
                </a:solidFill>
                <a:effectLst/>
                <a:latin typeface="+mn-lt"/>
                <a:ea typeface="+mn-ea"/>
                <a:cs typeface="+mn-cs"/>
              </a:rPr>
              <a:t> in the Caribbean, as everybody needs key limes, they are very important for nesting birds Migrant birds may not use it as much but the local ones will.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err="1" smtClean="0">
                <a:solidFill>
                  <a:schemeClr val="tx1"/>
                </a:solidFill>
                <a:effectLst/>
                <a:latin typeface="+mn-lt"/>
                <a:ea typeface="+mn-ea"/>
                <a:cs typeface="+mn-cs"/>
              </a:rPr>
              <a:t>Brasalita</a:t>
            </a:r>
            <a:r>
              <a:rPr lang="en-US" sz="1200" kern="1200" dirty="0" smtClean="0">
                <a:solidFill>
                  <a:schemeClr val="tx1"/>
                </a:solidFill>
                <a:effectLst/>
                <a:latin typeface="+mn-lt"/>
                <a:ea typeface="+mn-ea"/>
                <a:cs typeface="+mn-cs"/>
              </a:rPr>
              <a:t>, the one we have here in the Bahamas is heavily laid with thorn &amp; is a snake-resistant tree. Stick one in the ground and you can make tea</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44</a:t>
            </a:fld>
            <a:endParaRPr lang="en-US"/>
          </a:p>
        </p:txBody>
      </p:sp>
    </p:spTree>
    <p:extLst>
      <p:ext uri="{BB962C8B-B14F-4D97-AF65-F5344CB8AC3E}">
        <p14:creationId xmlns:p14="http://schemas.microsoft.com/office/powerpoint/2010/main" val="556323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smtClean="0">
                <a:solidFill>
                  <a:schemeClr val="tx1"/>
                </a:solidFill>
                <a:effectLst/>
                <a:latin typeface="+mn-lt"/>
                <a:ea typeface="+mn-ea"/>
                <a:cs typeface="+mn-cs"/>
              </a:rPr>
              <a:t>Barbados Cherry tree</a:t>
            </a:r>
            <a:r>
              <a:rPr lang="en-US" sz="1200" kern="1200" dirty="0" smtClean="0">
                <a:solidFill>
                  <a:schemeClr val="tx1"/>
                </a:solidFill>
                <a:effectLst/>
                <a:latin typeface="+mn-lt"/>
                <a:ea typeface="+mn-ea"/>
                <a:cs typeface="+mn-cs"/>
              </a:rPr>
              <a:t> – For children, plant Barbados cherries because they not only are wonderful vitamin C for the kids but they fruit</a:t>
            </a:r>
            <a:r>
              <a:rPr lang="en-US" sz="1200" kern="1200" baseline="0" dirty="0" smtClean="0">
                <a:solidFill>
                  <a:schemeClr val="tx1"/>
                </a:solidFill>
                <a:effectLst/>
                <a:latin typeface="+mn-lt"/>
                <a:ea typeface="+mn-ea"/>
                <a:cs typeface="+mn-cs"/>
              </a:rPr>
              <a:t> several times a year. </a:t>
            </a:r>
            <a:r>
              <a:rPr lang="en-US" sz="1200" kern="1200" dirty="0" smtClean="0">
                <a:solidFill>
                  <a:schemeClr val="tx1"/>
                </a:solidFill>
                <a:effectLst/>
                <a:latin typeface="+mn-lt"/>
                <a:ea typeface="+mn-ea"/>
                <a:cs typeface="+mn-cs"/>
              </a:rPr>
              <a:t>Birds</a:t>
            </a:r>
            <a:r>
              <a:rPr lang="en-US" sz="1200" kern="1200" baseline="0" dirty="0" smtClean="0">
                <a:solidFill>
                  <a:schemeClr val="tx1"/>
                </a:solidFill>
                <a:effectLst/>
                <a:latin typeface="+mn-lt"/>
                <a:ea typeface="+mn-ea"/>
                <a:cs typeface="+mn-cs"/>
              </a:rPr>
              <a:t> love them so plant those.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have room in your garden, there are tropical fruits that we consider native but not strictly native in the islands, </a:t>
            </a:r>
            <a:r>
              <a:rPr lang="en-US" sz="1200" u="sng" kern="1200" dirty="0" smtClean="0">
                <a:solidFill>
                  <a:schemeClr val="tx1"/>
                </a:solidFill>
                <a:effectLst/>
                <a:latin typeface="+mn-lt"/>
                <a:ea typeface="+mn-ea"/>
                <a:cs typeface="+mn-cs"/>
              </a:rPr>
              <a:t>Sapodilla</a:t>
            </a:r>
            <a:r>
              <a:rPr lang="en-US" sz="1200" kern="1200" dirty="0" smtClean="0">
                <a:solidFill>
                  <a:schemeClr val="tx1"/>
                </a:solidFill>
                <a:effectLst/>
                <a:latin typeface="+mn-lt"/>
                <a:ea typeface="+mn-ea"/>
                <a:cs typeface="+mn-cs"/>
              </a:rPr>
              <a:t> will become a big beautiful tree with insects, nectar &amp; fruit to feed birds</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en-US" sz="1200" u="sng" kern="1200" dirty="0" smtClean="0">
                <a:solidFill>
                  <a:schemeClr val="tx1"/>
                </a:solidFill>
                <a:effectLst/>
                <a:latin typeface="+mn-lt"/>
                <a:ea typeface="+mn-ea"/>
                <a:cs typeface="+mn-cs"/>
              </a:rPr>
              <a:t>Mulberries</a:t>
            </a:r>
            <a:r>
              <a:rPr lang="en-US" sz="1200" kern="1200" dirty="0" smtClean="0">
                <a:solidFill>
                  <a:schemeClr val="tx1"/>
                </a:solidFill>
                <a:effectLst/>
                <a:latin typeface="+mn-lt"/>
                <a:ea typeface="+mn-ea"/>
                <a:cs typeface="+mn-cs"/>
              </a:rPr>
              <a:t> – You catch them from cuttings and they fruit in the winter; which is really famine time for a lot of migrants &amp; natives. Wonderful for children.</a:t>
            </a:r>
          </a:p>
          <a:p>
            <a:pPr lvl="0"/>
            <a:r>
              <a:rPr lang="en-US" sz="1200" u="sng" kern="1200" dirty="0" smtClean="0">
                <a:solidFill>
                  <a:schemeClr val="tx1"/>
                </a:solidFill>
                <a:effectLst/>
                <a:latin typeface="+mn-lt"/>
                <a:ea typeface="+mn-ea"/>
                <a:cs typeface="+mn-cs"/>
              </a:rPr>
              <a:t>Aloe plants </a:t>
            </a:r>
            <a:r>
              <a:rPr lang="en-US" sz="1200" kern="1200" dirty="0" smtClean="0">
                <a:solidFill>
                  <a:schemeClr val="tx1"/>
                </a:solidFill>
                <a:effectLst/>
                <a:latin typeface="+mn-lt"/>
                <a:ea typeface="+mn-ea"/>
                <a:cs typeface="+mn-cs"/>
              </a:rPr>
              <a:t>– A quick &amp; easy thing for us to plant is aloes,</a:t>
            </a:r>
            <a:r>
              <a:rPr lang="en-US" sz="1200" kern="1200" baseline="0" dirty="0" smtClean="0">
                <a:solidFill>
                  <a:schemeClr val="tx1"/>
                </a:solidFill>
                <a:effectLst/>
                <a:latin typeface="+mn-lt"/>
                <a:ea typeface="+mn-ea"/>
                <a:cs typeface="+mn-cs"/>
              </a:rPr>
              <a:t> good for people and also birds</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 there are things that you can plant that are not only bush, that will take care of that side of the family controversy &amp; then the native trees depends again on treasury, it is very hard in the Caribbean to find a big native tree in a pot to buy so that you can end up with instant landscaping.</a:t>
            </a:r>
          </a:p>
          <a:p>
            <a:pPr lvl="0"/>
            <a:r>
              <a:rPr lang="en-US" sz="1200" kern="1200" dirty="0" smtClean="0">
                <a:solidFill>
                  <a:schemeClr val="tx1"/>
                </a:solidFill>
                <a:effectLst/>
                <a:latin typeface="+mn-lt"/>
                <a:ea typeface="+mn-ea"/>
                <a:cs typeface="+mn-cs"/>
              </a:rPr>
              <a:t>In the whole Caribbean basin it is very hard to find</a:t>
            </a:r>
            <a:r>
              <a:rPr lang="en-US" sz="1200" kern="1200" baseline="0" dirty="0" smtClean="0">
                <a:solidFill>
                  <a:schemeClr val="tx1"/>
                </a:solidFill>
                <a:effectLst/>
                <a:latin typeface="+mn-lt"/>
                <a:ea typeface="+mn-ea"/>
                <a:cs typeface="+mn-cs"/>
              </a:rPr>
              <a:t> big native </a:t>
            </a:r>
            <a:r>
              <a:rPr lang="en-US" sz="1200" kern="1200" dirty="0" smtClean="0">
                <a:solidFill>
                  <a:schemeClr val="tx1"/>
                </a:solidFill>
                <a:effectLst/>
                <a:latin typeface="+mn-lt"/>
                <a:ea typeface="+mn-ea"/>
                <a:cs typeface="+mn-cs"/>
              </a:rPr>
              <a:t>trees in pots, it is really only</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nurseries in Florida that excel at producing large numbers of trees that ar</a:t>
            </a:r>
            <a:r>
              <a:rPr lang="en-US" sz="1200" kern="1200" baseline="0" dirty="0" smtClean="0">
                <a:solidFill>
                  <a:schemeClr val="tx1"/>
                </a:solidFill>
                <a:effectLst/>
                <a:latin typeface="+mn-lt"/>
                <a:ea typeface="+mn-ea"/>
                <a:cs typeface="+mn-cs"/>
              </a:rPr>
              <a:t>e native to the Caribbean, especially the Bahamas.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 everyone who is listening, this is part of the future to grow native trees &amp; as we get the spirit of growing native trees there will be tremendous demand for native trees,</a:t>
            </a:r>
            <a:r>
              <a:rPr lang="en-US" sz="1200" kern="1200" baseline="0" dirty="0" smtClean="0">
                <a:solidFill>
                  <a:schemeClr val="tx1"/>
                </a:solidFill>
                <a:effectLst/>
                <a:latin typeface="+mn-lt"/>
                <a:ea typeface="+mn-ea"/>
                <a:cs typeface="+mn-cs"/>
              </a:rPr>
              <a:t> p</a:t>
            </a:r>
            <a:r>
              <a:rPr lang="en-US" sz="1200" kern="1200" dirty="0" smtClean="0">
                <a:solidFill>
                  <a:schemeClr val="tx1"/>
                </a:solidFill>
                <a:effectLst/>
                <a:latin typeface="+mn-lt"/>
                <a:ea typeface="+mn-ea"/>
                <a:cs typeface="+mn-cs"/>
              </a:rPr>
              <a:t>lants that Joe &amp; I are talking about, people will ask, “where can I get these?” </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45</a:t>
            </a:fld>
            <a:endParaRPr lang="en-US"/>
          </a:p>
        </p:txBody>
      </p:sp>
    </p:spTree>
    <p:extLst>
      <p:ext uri="{BB962C8B-B14F-4D97-AF65-F5344CB8AC3E}">
        <p14:creationId xmlns:p14="http://schemas.microsoft.com/office/powerpoint/2010/main" val="556323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 free eBook available for download from our website (</a:t>
            </a:r>
            <a:r>
              <a:rPr lang="en-US" baseline="0" dirty="0" err="1" smtClean="0"/>
              <a:t>BirdsCaribbean.org</a:t>
            </a:r>
            <a:r>
              <a:rPr lang="en-US" baseline="0" dirty="0" smtClean="0"/>
              <a:t>:</a:t>
            </a:r>
          </a:p>
          <a:p>
            <a:endParaRPr lang="en-US" baseline="0" dirty="0" smtClean="0"/>
          </a:p>
          <a:p>
            <a:r>
              <a:rPr lang="en-US" dirty="0" smtClean="0"/>
              <a:t>http://</a:t>
            </a:r>
            <a:r>
              <a:rPr lang="en-US" dirty="0" err="1" smtClean="0"/>
              <a:t>www.birdscaribbean.org</a:t>
            </a:r>
            <a:r>
              <a:rPr lang="en-US" dirty="0" smtClean="0"/>
              <a:t>/2015/09/international-migratory-bird-festival-focuses-on-caribbean-habitat-restoration/</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46</a:t>
            </a:fld>
            <a:endParaRPr lang="en-US"/>
          </a:p>
        </p:txBody>
      </p:sp>
    </p:spTree>
    <p:extLst>
      <p:ext uri="{BB962C8B-B14F-4D97-AF65-F5344CB8AC3E}">
        <p14:creationId xmlns:p14="http://schemas.microsoft.com/office/powerpoint/2010/main" val="2120988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t>
            </a:r>
            <a:r>
              <a:rPr lang="en-US" baseline="0" dirty="0" smtClean="0"/>
              <a:t>Visit our website, sign up for our Yahoo discussion groups, and follow us on Facebook, </a:t>
            </a:r>
            <a:r>
              <a:rPr lang="en-US" baseline="0" dirty="0" err="1" smtClean="0"/>
              <a:t>Instragram</a:t>
            </a:r>
            <a:r>
              <a:rPr lang="en-US" baseline="0" dirty="0" smtClean="0"/>
              <a:t> and Twitter.</a:t>
            </a:r>
          </a:p>
          <a:p>
            <a:endParaRPr lang="en-US" baseline="0" dirty="0" smtClean="0"/>
          </a:p>
          <a:p>
            <a:r>
              <a:rPr lang="en-US" baseline="0" dirty="0" smtClean="0"/>
              <a:t>For more information, email us at </a:t>
            </a:r>
            <a:r>
              <a:rPr lang="en-US" baseline="0" dirty="0" err="1" smtClean="0"/>
              <a:t>info@BirdsCaribbean.org</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47</a:t>
            </a:fld>
            <a:endParaRPr lang="en-US"/>
          </a:p>
        </p:txBody>
      </p:sp>
    </p:spTree>
    <p:extLst>
      <p:ext uri="{BB962C8B-B14F-4D97-AF65-F5344CB8AC3E}">
        <p14:creationId xmlns:p14="http://schemas.microsoft.com/office/powerpoint/2010/main" val="188324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Migrants</a:t>
            </a:r>
            <a:r>
              <a:rPr lang="en-US" baseline="0" dirty="0" smtClean="0"/>
              <a:t> are amazing in their ability to travel such long distances to the same region every year. Many of them have such keen navigational ability that they can even find the same location they were in the previous year. How do they do this? </a:t>
            </a:r>
          </a:p>
          <a:p>
            <a:endParaRPr lang="en-US" baseline="0" dirty="0" smtClean="0"/>
          </a:p>
          <a:p>
            <a:r>
              <a:rPr lang="en-US" baseline="0" dirty="0" smtClean="0"/>
              <a:t>Many birds have an internal navigational system with a built in “redundancy equipment” as a backup in case one method does not work. They usually fly at night and use the earth’s navigational field to assist them on their migration as well as the stars and the sun.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also have an internal map system &amp; many species of birds are “site faithful”, meaning they return to the </a:t>
            </a:r>
            <a:r>
              <a:rPr lang="en-US" sz="1200" b="1" kern="1200" dirty="0" smtClean="0">
                <a:solidFill>
                  <a:schemeClr val="tx1"/>
                </a:solidFill>
                <a:effectLst/>
                <a:latin typeface="+mn-lt"/>
                <a:ea typeface="+mn-ea"/>
                <a:cs typeface="+mn-cs"/>
              </a:rPr>
              <a:t>same</a:t>
            </a:r>
            <a:r>
              <a:rPr lang="en-US" sz="1200" kern="1200" dirty="0" smtClean="0">
                <a:solidFill>
                  <a:schemeClr val="tx1"/>
                </a:solidFill>
                <a:effectLst/>
                <a:latin typeface="+mn-lt"/>
                <a:ea typeface="+mn-ea"/>
                <a:cs typeface="+mn-cs"/>
              </a:rPr>
              <a:t> spot every year. Their internal map system helps them do this.</a:t>
            </a:r>
          </a:p>
          <a:p>
            <a:endParaRPr lang="en-US" baseline="0" dirty="0" smtClean="0"/>
          </a:p>
          <a:p>
            <a:r>
              <a:rPr lang="en-US" baseline="0" dirty="0" smtClean="0"/>
              <a:t>You need a huge amount of energy to make such long journeys. Birds store this energy as fat and their fat stores can be so great, that it can make up as much as 55% of a migrants body mass. Fat can be stored in various locations on a bird, including under the eyes. </a:t>
            </a:r>
            <a:endParaRPr lang="en-US" dirty="0"/>
          </a:p>
        </p:txBody>
      </p:sp>
      <p:sp>
        <p:nvSpPr>
          <p:cNvPr id="4" name="Slide Number Placeholder 3"/>
          <p:cNvSpPr>
            <a:spLocks noGrp="1"/>
          </p:cNvSpPr>
          <p:nvPr>
            <p:ph type="sldNum" sz="quarter" idx="10"/>
          </p:nvPr>
        </p:nvSpPr>
        <p:spPr/>
        <p:txBody>
          <a:bodyPr/>
          <a:lstStyle/>
          <a:p>
            <a:fld id="{6354292A-8226-4482-B780-AC3395284D9F}" type="slidenum">
              <a:rPr lang="en-US" smtClean="0"/>
              <a:t>5</a:t>
            </a:fld>
            <a:endParaRPr lang="en-US"/>
          </a:p>
        </p:txBody>
      </p:sp>
    </p:spTree>
    <p:extLst>
      <p:ext uri="{BB962C8B-B14F-4D97-AF65-F5344CB8AC3E}">
        <p14:creationId xmlns:p14="http://schemas.microsoft.com/office/powerpoint/2010/main" val="75026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While birds are migrating, they encounter many dangers.</a:t>
            </a:r>
          </a:p>
          <a:p>
            <a:pPr lvl="0"/>
            <a:r>
              <a:rPr lang="en-US" sz="1200" kern="1200" dirty="0" smtClean="0">
                <a:solidFill>
                  <a:schemeClr val="tx1"/>
                </a:solidFill>
                <a:effectLst/>
                <a:latin typeface="+mn-lt"/>
                <a:ea typeface="+mn-ea"/>
                <a:cs typeface="+mn-cs"/>
              </a:rPr>
              <a:t>The migration period is not a safe time for birds and one of the biggest dangers to migratory birds are predators.</a:t>
            </a:r>
          </a:p>
          <a:p>
            <a:pPr lvl="0"/>
            <a:r>
              <a:rPr lang="en-US" sz="1200" kern="1200" dirty="0" smtClean="0">
                <a:solidFill>
                  <a:schemeClr val="tx1"/>
                </a:solidFill>
                <a:effectLst/>
                <a:latin typeface="+mn-lt"/>
                <a:ea typeface="+mn-ea"/>
                <a:cs typeface="+mn-cs"/>
              </a:rPr>
              <a:t>Cats for example are big predators of birds &amp; they kill millions of birds every year.</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6</a:t>
            </a:fld>
            <a:endParaRPr lang="en-US"/>
          </a:p>
        </p:txBody>
      </p:sp>
    </p:spTree>
    <p:extLst>
      <p:ext uri="{BB962C8B-B14F-4D97-AF65-F5344CB8AC3E}">
        <p14:creationId xmlns:p14="http://schemas.microsoft.com/office/powerpoint/2010/main" val="38246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Another danger to birds is from green energy.</a:t>
            </a:r>
          </a:p>
          <a:p>
            <a:pPr lvl="0"/>
            <a:r>
              <a:rPr lang="en-US" sz="1200" kern="1200" dirty="0" smtClean="0">
                <a:solidFill>
                  <a:schemeClr val="tx1"/>
                </a:solidFill>
                <a:effectLst/>
                <a:latin typeface="+mn-lt"/>
                <a:ea typeface="+mn-ea"/>
                <a:cs typeface="+mn-cs"/>
              </a:rPr>
              <a:t>Solar panels &amp; wind turbines / windmills kills tens of thousands of birds every year. As they are flying through they can hit the windmills &amp; when flying over the solar panels it can become so hot that the birds can combust.</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7</a:t>
            </a:fld>
            <a:endParaRPr lang="en-US"/>
          </a:p>
        </p:txBody>
      </p:sp>
    </p:spTree>
    <p:extLst>
      <p:ext uri="{BB962C8B-B14F-4D97-AF65-F5344CB8AC3E}">
        <p14:creationId xmlns:p14="http://schemas.microsoft.com/office/powerpoint/2010/main" val="27733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Birds</a:t>
            </a:r>
            <a:r>
              <a:rPr lang="en-US" baseline="0" dirty="0" smtClean="0"/>
              <a:t> also collide with buildings, sky scrapers and windows.</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8</a:t>
            </a:fld>
            <a:endParaRPr lang="en-US"/>
          </a:p>
        </p:txBody>
      </p:sp>
    </p:spTree>
    <p:extLst>
      <p:ext uri="{BB962C8B-B14F-4D97-AF65-F5344CB8AC3E}">
        <p14:creationId xmlns:p14="http://schemas.microsoft.com/office/powerpoint/2010/main" val="2135363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Storms – As they are migrating south they can run into a hurricane &amp; be killed or lose their vital food sources or the wind can push them into a different direction</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9</a:t>
            </a:fld>
            <a:endParaRPr lang="en-US"/>
          </a:p>
        </p:txBody>
      </p:sp>
    </p:spTree>
    <p:extLst>
      <p:ext uri="{BB962C8B-B14F-4D97-AF65-F5344CB8AC3E}">
        <p14:creationId xmlns:p14="http://schemas.microsoft.com/office/powerpoint/2010/main" val="272197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0B61A3-0043-41ED-972A-9759466243B2}" type="datetimeFigureOut">
              <a:rPr lang="en-US" smtClean="0"/>
              <a:t>10/24/15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0B61A3-0043-41ED-972A-9759466243B2}" type="datetimeFigureOut">
              <a:rPr lang="en-US" smtClean="0"/>
              <a:t>10/24/15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0B61A3-0043-41ED-972A-9759466243B2}" type="datetimeFigureOut">
              <a:rPr lang="en-US" smtClean="0"/>
              <a:t>10/24/15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B61A3-0043-41ED-972A-9759466243B2}" type="datetimeFigureOut">
              <a:rPr lang="en-US" smtClean="0"/>
              <a:t>10/24/15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0B61A3-0043-41ED-972A-9759466243B2}" type="datetimeFigureOut">
              <a:rPr lang="en-US" smtClean="0"/>
              <a:t>10/24/15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0B61A3-0043-41ED-972A-9759466243B2}" type="datetimeFigureOut">
              <a:rPr lang="en-US" smtClean="0"/>
              <a:t>10/24/15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98FC5-5A6E-45C4-9B11-41899F562997}" type="slidenum">
              <a:rPr lang="en-US" smtClean="0"/>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D30B61A3-0043-41ED-972A-9759466243B2}" type="datetimeFigureOut">
              <a:rPr lang="en-US" smtClean="0"/>
              <a:t>10/24/15</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82998FC5-5A6E-45C4-9B11-41899F562997}" type="slidenum">
              <a:rPr lang="en-US" smtClean="0"/>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hyperlink" Target="http://www.google.bs/url?sa=i&amp;rct=j&amp;q=&amp;esrc=s&amp;frm=1&amp;source=images&amp;cd=&amp;cad=rja&amp;docid=-7g0WzJgpY1ZDM&amp;tbnid=VMttEbKgLNamrM:&amp;ved=0CAUQjRw&amp;url=http://grahamebutler.blogspot.com/2010_07_01_archive.html&amp;ei=CyJbUpqjD4vu9ATz34CoDQ&amp;bvm=bv.53899372,d.eW0&amp;psig=AFQjCNG-Wul-Iyg-DpffXVLVjX4VXuqEBg&amp;ust=1381790538133517" TargetMode="External"/><Relationship Id="rId13"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www.google.bs/url?sa=i&amp;rct=j&amp;q=&amp;esrc=s&amp;frm=1&amp;source=images&amp;cd=&amp;cad=rja&amp;docid=zfsrj23DTJTGIM&amp;tbnid=erJsdmuokRPtfM:&amp;ved=0CAUQjRw&amp;url=http://www.glassongrain.co.uk/bird_seed.asp&amp;ei=eRxbUu34KIyA9gTr2YDQBg&amp;bvm=bv.53899372,d.eWU&amp;psig=AFQjCNHqKzK3j-1w3AanU-OC3_3HZa2rNQ&amp;ust=1381789163362546" TargetMode="External"/><Relationship Id="rId4" Type="http://schemas.openxmlformats.org/officeDocument/2006/relationships/image" Target="../media/image19.jpeg"/><Relationship Id="rId5" Type="http://schemas.openxmlformats.org/officeDocument/2006/relationships/hyperlink" Target="https://www.google.bs/imgres?imgurl&amp;imgrefurl=http://commons.wikimedia.org/wiki/File:Water_drop_001.jpg&amp;h=0&amp;w=0&amp;sz=1&amp;tbnid=LcD0ikavOKCmRM&amp;tbnh=183&amp;tbnw=275&amp;zoom=1&amp;docid=ywZ6WfaZiVLPlM&amp;ei=5hxbUrrHJ4q68wTOi4CgCA&amp;ved=0CAIQsCU" TargetMode="External"/><Relationship Id="rId6" Type="http://schemas.openxmlformats.org/officeDocument/2006/relationships/image" Target="../media/image20.jpeg"/><Relationship Id="rId7" Type="http://schemas.openxmlformats.org/officeDocument/2006/relationships/hyperlink" Target="http://www.google.bs/url?sa=i&amp;rct=j&amp;q=&amp;esrc=s&amp;frm=1&amp;source=images&amp;cd=&amp;cad=rja&amp;docid=uHN4addrm2KNEM&amp;tbnid=RaNvY4v5S2rrUM:&amp;ved=0CAUQjRw&amp;url=http://www.henandhammock.co.uk/producers/producer_detail.asp?5,0,0,0,0&amp;ei=Yh1bUpauN4Ok9AS6nIFo&amp;bvm=bv.53899372,d.eWU&amp;psig=AFQjCNFJdvoaQ9E84M2pt8kZwUJHCfEzjw&amp;ust=1381789363851236" TargetMode="External"/><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bin"/><Relationship Id="rId5"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1" Type="http://schemas.openxmlformats.org/officeDocument/2006/relationships/hyperlink" Target="http://www.google.bs/url?sa=i&amp;rct=j&amp;q=&amp;esrc=s&amp;frm=1&amp;source=images&amp;cd=&amp;cad=rja&amp;docid=NhWBqc-o_eaE8M&amp;tbnid=6hOHTEoTQiRkaM:&amp;ved=0CAUQjRw&amp;url=http://www.drjbs.com/&amp;ei=0DJbUtr6I4LS9QSw2IHIDg&amp;bvm=bv.53899372,d.eWU&amp;psig=AFQjCNGKpUAdap6sJQL1vcMfTcwVN5wjaA&amp;ust=1381794820645388" TargetMode="External"/><Relationship Id="rId12" Type="http://schemas.openxmlformats.org/officeDocument/2006/relationships/image" Target="../media/image38.jpeg"/><Relationship Id="rId13"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www.google.bs/url?sa=i&amp;rct=j&amp;q=&amp;esrc=s&amp;frm=1&amp;source=images&amp;cd=&amp;cad=rja&amp;docid=wIgHA-veSWNkNM&amp;tbnid=5TKgr2_U-kPRCM:&amp;ved=0CAUQjRw&amp;url=http://en.wikipedia.org/wiki/Bird_feeder&amp;ei=wjBbUs7HH5Dm8QS1kYCQAQ&amp;bvm=bv.53899372,d.eWU&amp;psig=AFQjCNHqs45zZWHy091sgTaAUA-hByTPqA&amp;ust=1381794313812891" TargetMode="External"/><Relationship Id="rId4" Type="http://schemas.openxmlformats.org/officeDocument/2006/relationships/image" Target="../media/image34.jpeg"/><Relationship Id="rId5" Type="http://schemas.openxmlformats.org/officeDocument/2006/relationships/hyperlink" Target="http://www.google.bs/url?sa=i&amp;source=images&amp;cd=&amp;cad=rja&amp;docid=j2kWzl5h0XIXtM&amp;tbnid=uMhNFrtNzvyBbM:&amp;ved=0CAgQjRwwAA&amp;url=http://www.yardenvy.com/pages/the-birds-bird-feeder.htm&amp;ei=_TBbUvPJNYXS8wS-8ICwDQ&amp;psig=AFQjCNHLFch_y2A13BkIVpXMRxfSg38lrA&amp;ust=1381794429938907" TargetMode="External"/><Relationship Id="rId6" Type="http://schemas.openxmlformats.org/officeDocument/2006/relationships/image" Target="../media/image35.jpeg"/><Relationship Id="rId7" Type="http://schemas.openxmlformats.org/officeDocument/2006/relationships/hyperlink" Target="http://www.google.bs/url?sa=i&amp;source=images&amp;cd=&amp;cad=rja&amp;docid=wb9PpaPU6QXFyM&amp;tbnid=9TNb6XK-edukvM:&amp;ved=0CAgQjRwwAA&amp;url=http://www.greenleafdollhouses.com/birdhouse-kits/wooden-bird-feeders.html&amp;ei=GTFbUvalEoLq8wTuhYD4Bw&amp;psig=AFQjCNFZ_j0BQ9YtVCp9X7w3fnn6rM5JHw&amp;ust=1381794457356516" TargetMode="External"/><Relationship Id="rId8" Type="http://schemas.openxmlformats.org/officeDocument/2006/relationships/image" Target="../media/image36.jpeg"/><Relationship Id="rId9" Type="http://schemas.openxmlformats.org/officeDocument/2006/relationships/hyperlink" Target="http://www.google.bs/url?sa=i&amp;rct=j&amp;q=&amp;esrc=s&amp;frm=1&amp;source=images&amp;cd=&amp;cad=rja&amp;docid=NhWBqc-o_eaE8M&amp;tbnid=6hOHTEoTQiRkaM:&amp;ved=0CAUQjRw&amp;url=http://lansingwbu.blogspot.com/2011/04/best-hummingbird-feeders-of-2011.html&amp;ei=mTJbUsShE4GE9QT3gYEg&amp;bvm=bv.53899372,d.eWU&amp;psig=AFQjCNGKpUAdap6sJQL1vcMfTcwVN5wjaA&amp;ust=1381794820645388" TargetMode="External"/><Relationship Id="rId10"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bs/url?sa=i&amp;rct=j&amp;q=&amp;esrc=s&amp;frm=1&amp;source=images&amp;cd=&amp;cad=rja&amp;docid=cYiy4bXhtkPByM&amp;tbnid=fQx09JqBP0ytNM:&amp;ved=0CAUQjRw&amp;url=http://www.hippyshopper.com/2008/01/the_bird_feeder.html&amp;ei=8TFbUtvTGYXU9AThpYCQCg&amp;bvm=bv.53899372,d.eWU&amp;psig=AFQjCNG3vgfs99Ei87YYd-JPhxVuVL-yaA&amp;ust=1381794662220076" TargetMode="External"/><Relationship Id="rId4" Type="http://schemas.openxmlformats.org/officeDocument/2006/relationships/image" Target="../media/image40.jpeg"/><Relationship Id="rId5" Type="http://schemas.openxmlformats.org/officeDocument/2006/relationships/hyperlink" Target="http://www.google.bs/url?sa=i&amp;rct=j&amp;q=&amp;esrc=s&amp;frm=1&amp;source=images&amp;cd=&amp;cad=rja&amp;docid=FbothB-tvvKYYM&amp;tbnid=Usodut-AOlurqM:&amp;ved=0CAUQjRw&amp;url=http://totallygreencrafts.com/2012/11/backyard-bird-feeder/&amp;ei=IDJbUvGhB5GI9gSloIGgCQ&amp;bvm=bv.53899372,d.eWU&amp;psig=AFQjCNG3vgfs99Ei87YYd-JPhxVuVL-yaA&amp;ust=1381794662220076" TargetMode="External"/><Relationship Id="rId6" Type="http://schemas.openxmlformats.org/officeDocument/2006/relationships/image" Target="../media/image41.jpeg"/><Relationship Id="rId7" Type="http://schemas.openxmlformats.org/officeDocument/2006/relationships/hyperlink" Target="http://www.google.bs/url?sa=i&amp;rct=j&amp;q=&amp;esrc=s&amp;frm=1&amp;source=images&amp;cd=&amp;cad=rja&amp;docid=0VCvYmqd6C39gM&amp;tbnid=9qMPxrswLOdvsM:&amp;ved=0CAUQjRw&amp;url=http://www.odt.co.nz/lifestyle/home-garden/119470/feed-flash-feather&amp;ei=TzJbUry9LIaE9gTc8oC4Dg&amp;bvm=bv.53899372,d.eWU&amp;psig=AFQjCNG3vgfs99Ei87YYd-JPhxVuVL-yaA&amp;ust=1381794662220076" TargetMode="External"/><Relationship Id="rId8"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microsoft.com/office/2007/relationships/hdphoto" Target="../media/hdphoto2.wdp"/><Relationship Id="rId6"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bs/url?sa=i&amp;rct=j&amp;q=&amp;esrc=s&amp;frm=1&amp;source=images&amp;cd=&amp;cad=rja&amp;docid=9BR9EguLvAM_jM&amp;tbnid=svFPTY5HP-xNFM:&amp;ved=0CAUQjRw&amp;url=http://urumix.com/images/wallpaper-download-56788.html&amp;ei=tYxeUvD7JMXZkQen94FA&amp;bvm=bv.54176721,d.eW0&amp;psig=AFQjCNHJiD2Ye2UgXBAwzXoaC0_-WuO5Uw&amp;ust=1382014488110960" TargetMode="External"/><Relationship Id="rId4" Type="http://schemas.openxmlformats.org/officeDocument/2006/relationships/image" Target="../media/image58.jpeg"/><Relationship Id="rId5" Type="http://schemas.openxmlformats.org/officeDocument/2006/relationships/hyperlink" Target="http://www.google.bs/url?sa=i&amp;rct=j&amp;q=&amp;esrc=s&amp;frm=1&amp;source=images&amp;cd=&amp;cad=rja&amp;docid=RanmT2RmUQaXhM&amp;tbnid=SkU7yYmE0GspYM:&amp;ved=0CAUQjRw&amp;url=http://lindenhillgardens.com/&amp;ei=5YxeUpngM4i1kQey74DAAw&amp;bvm=bv.54176721,d.eW0&amp;psig=AFQjCNHJiD2Ye2UgXBAwzXoaC0_-WuO5Uw&amp;ust=1382014488110960" TargetMode="External"/><Relationship Id="rId6" Type="http://schemas.openxmlformats.org/officeDocument/2006/relationships/image" Target="../media/image59.jpeg"/><Relationship Id="rId7"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9" Type="http://schemas.openxmlformats.org/officeDocument/2006/relationships/image" Target="../media/image78.jpeg"/><Relationship Id="rId20" Type="http://schemas.openxmlformats.org/officeDocument/2006/relationships/image" Target="../media/image89.jpeg"/><Relationship Id="rId21" Type="http://schemas.openxmlformats.org/officeDocument/2006/relationships/image" Target="../media/image90.jpeg"/><Relationship Id="rId22" Type="http://schemas.openxmlformats.org/officeDocument/2006/relationships/image" Target="../media/image91.jpeg"/><Relationship Id="rId23" Type="http://schemas.openxmlformats.org/officeDocument/2006/relationships/image" Target="../media/image92.JPG"/><Relationship Id="rId24" Type="http://schemas.openxmlformats.org/officeDocument/2006/relationships/image" Target="../media/image93.png"/><Relationship Id="rId25" Type="http://schemas.openxmlformats.org/officeDocument/2006/relationships/image" Target="../media/image94.png"/><Relationship Id="rId26" Type="http://schemas.openxmlformats.org/officeDocument/2006/relationships/image" Target="../media/image95.jpeg"/><Relationship Id="rId27" Type="http://schemas.openxmlformats.org/officeDocument/2006/relationships/image" Target="../media/image96.jpeg"/><Relationship Id="rId10" Type="http://schemas.openxmlformats.org/officeDocument/2006/relationships/image" Target="../media/image79.jpeg"/><Relationship Id="rId11" Type="http://schemas.openxmlformats.org/officeDocument/2006/relationships/image" Target="../media/image80.jpg"/><Relationship Id="rId12" Type="http://schemas.openxmlformats.org/officeDocument/2006/relationships/image" Target="../media/image81.jpeg"/><Relationship Id="rId13" Type="http://schemas.openxmlformats.org/officeDocument/2006/relationships/image" Target="../media/image82.jpeg"/><Relationship Id="rId14" Type="http://schemas.openxmlformats.org/officeDocument/2006/relationships/image" Target="../media/image83.jpeg"/><Relationship Id="rId15" Type="http://schemas.openxmlformats.org/officeDocument/2006/relationships/image" Target="../media/image84.jpg"/><Relationship Id="rId16" Type="http://schemas.openxmlformats.org/officeDocument/2006/relationships/image" Target="../media/image85.jpeg"/><Relationship Id="rId17" Type="http://schemas.openxmlformats.org/officeDocument/2006/relationships/image" Target="../media/image86.jpeg"/><Relationship Id="rId18" Type="http://schemas.openxmlformats.org/officeDocument/2006/relationships/image" Target="../media/image87.jpeg"/><Relationship Id="rId19"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png"/><Relationship Id="rId7" Type="http://schemas.openxmlformats.org/officeDocument/2006/relationships/image" Target="../media/image76.jpeg"/><Relationship Id="rId8"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4" Type="http://schemas.microsoft.com/office/2007/relationships/hdphoto" Target="../media/hdphoto3.wdp"/><Relationship Id="rId5"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jpeg"/><Relationship Id="rId5"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et bird in Lantana shrub.JPG"/>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35000"/>
                    </a14:imgEffect>
                    <a14:imgEffect>
                      <a14:saturation sat="109000"/>
                    </a14:imgEffect>
                    <a14:imgEffect>
                      <a14:brightnessContrast bright="43000" contrast="24000"/>
                    </a14:imgEffect>
                  </a14:imgLayer>
                </a14:imgProps>
              </a:ext>
              <a:ext uri="{28A0092B-C50C-407E-A947-70E740481C1C}">
                <a14:useLocalDpi xmlns:a14="http://schemas.microsoft.com/office/drawing/2010/main"/>
              </a:ext>
            </a:extLst>
          </a:blip>
          <a:srcRect/>
          <a:stretch/>
        </p:blipFill>
        <p:spPr>
          <a:xfrm>
            <a:off x="457200" y="1447800"/>
            <a:ext cx="8538181" cy="5410200"/>
          </a:xfrm>
          <a:prstGeom prst="rect">
            <a:avLst/>
          </a:prstGeom>
          <a:ln>
            <a:noFill/>
          </a:ln>
          <a:effectLst>
            <a:softEdge rad="112500"/>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80081" y="1981200"/>
            <a:ext cx="1444869" cy="2209800"/>
          </a:xfrm>
          <a:prstGeom prst="rect">
            <a:avLst/>
          </a:prstGeom>
        </p:spPr>
      </p:pic>
      <p:sp>
        <p:nvSpPr>
          <p:cNvPr id="2" name="Title 1"/>
          <p:cNvSpPr>
            <a:spLocks noGrp="1"/>
          </p:cNvSpPr>
          <p:nvPr>
            <p:ph type="ctrTitle"/>
          </p:nvPr>
        </p:nvSpPr>
        <p:spPr>
          <a:xfrm>
            <a:off x="838200" y="25400"/>
            <a:ext cx="7772400" cy="1470025"/>
          </a:xfrm>
          <a:solidFill>
            <a:schemeClr val="accent5"/>
          </a:solidFill>
          <a:effectLst>
            <a:softEdge rad="127000"/>
          </a:effectLst>
        </p:spPr>
        <p:txBody>
          <a:bodyPr/>
          <a:lstStyle/>
          <a:p>
            <a:pPr algn="ctr"/>
            <a:r>
              <a:rPr lang="en-US" sz="32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Restore Habitats, Restore Birds:</a:t>
            </a:r>
            <a:br>
              <a:rPr lang="en-US" sz="32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br>
            <a:r>
              <a:rPr lang="en-US" sz="32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Native Plants for a Bird-Friendly Yard</a:t>
            </a:r>
          </a:p>
        </p:txBody>
      </p:sp>
      <p:pic>
        <p:nvPicPr>
          <p:cNvPr id="3074" name="Picture 2" descr="http://static1.squarespace.com/static/5364405ce4b0d6ad538fc1a7/5508bbeee4b011797c2d487d/5508bd56e4b062ea81845c47/1426636118629/Environment-for-the-Americas-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72400" y="4360742"/>
            <a:ext cx="1371600" cy="24972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irdsCaribbean-3-Color-Logo-MAIN-Medium.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730092"/>
            <a:ext cx="2896644" cy="1115208"/>
          </a:xfrm>
          <a:prstGeom prst="rect">
            <a:avLst/>
          </a:prstGeom>
        </p:spPr>
      </p:pic>
    </p:spTree>
    <p:extLst>
      <p:ext uri="{BB962C8B-B14F-4D97-AF65-F5344CB8AC3E}">
        <p14:creationId xmlns:p14="http://schemas.microsoft.com/office/powerpoint/2010/main" val="2256577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argentinadovehunting.com/images/LaCatalin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400" y="990600"/>
            <a:ext cx="4288044"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1999" y="0"/>
            <a:ext cx="6886693" cy="773200"/>
          </a:xfrm>
          <a:prstGeom prst="rect">
            <a:avLst/>
          </a:prstGeom>
          <a:noFill/>
        </p:spPr>
        <p:txBody>
          <a:bodyPr wrap="square" rtlCol="0">
            <a:spAutoFit/>
          </a:bodyPr>
          <a:lstStyle/>
          <a:p>
            <a:pPr algn="ctr"/>
            <a:r>
              <a:rPr lang="en-US" sz="4400" b="1" dirty="0" smtClean="0"/>
              <a:t>Migration</a:t>
            </a:r>
            <a:r>
              <a:rPr lang="en-US" sz="4000" b="1" dirty="0" smtClean="0"/>
              <a:t> Dangers</a:t>
            </a:r>
            <a:endParaRPr lang="en-US" sz="4000" b="1"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7400" y="1371600"/>
            <a:ext cx="3189947" cy="4369111"/>
          </a:xfrm>
          <a:prstGeom prst="rect">
            <a:avLst/>
          </a:prstGeom>
          <a:ln w="19050">
            <a:solidFill>
              <a:schemeClr val="accent1"/>
            </a:solidFill>
          </a:ln>
        </p:spPr>
      </p:pic>
      <p:pic>
        <p:nvPicPr>
          <p:cNvPr id="5" name="Picture 4"/>
          <p:cNvPicPr>
            <a:picLocks noChangeAspect="1"/>
          </p:cNvPicPr>
          <p:nvPr/>
        </p:nvPicPr>
        <p:blipFill>
          <a:blip r:embed="rId5"/>
          <a:stretch>
            <a:fillRect/>
          </a:stretch>
        </p:blipFill>
        <p:spPr>
          <a:xfrm>
            <a:off x="2401706" y="3580062"/>
            <a:ext cx="3389494" cy="3201738"/>
          </a:xfrm>
          <a:prstGeom prst="rect">
            <a:avLst/>
          </a:prstGeom>
          <a:ln w="19050">
            <a:solidFill>
              <a:schemeClr val="accent1"/>
            </a:solidFill>
          </a:ln>
        </p:spPr>
      </p:pic>
    </p:spTree>
    <p:extLst>
      <p:ext uri="{BB962C8B-B14F-4D97-AF65-F5344CB8AC3E}">
        <p14:creationId xmlns:p14="http://schemas.microsoft.com/office/powerpoint/2010/main" val="31072672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40659"/>
            <a:ext cx="7543800" cy="769441"/>
          </a:xfrm>
          <a:prstGeom prst="rect">
            <a:avLst/>
          </a:prstGeom>
          <a:noFill/>
        </p:spPr>
        <p:txBody>
          <a:bodyPr wrap="square" rtlCol="0">
            <a:spAutoFit/>
          </a:bodyPr>
          <a:lstStyle/>
          <a:p>
            <a:pPr algn="ctr"/>
            <a:r>
              <a:rPr lang="en-US" sz="4400" b="1" dirty="0" smtClean="0">
                <a:solidFill>
                  <a:schemeClr val="bg1"/>
                </a:solidFill>
              </a:rPr>
              <a:t>Basic Bird Needs</a:t>
            </a:r>
            <a:endParaRPr lang="en-US" sz="4400" b="1" dirty="0">
              <a:solidFill>
                <a:schemeClr val="bg1"/>
              </a:solidFill>
            </a:endParaRPr>
          </a:p>
        </p:txBody>
      </p:sp>
      <p:sp>
        <p:nvSpPr>
          <p:cNvPr id="3" name="TextBox 2"/>
          <p:cNvSpPr txBox="1"/>
          <p:nvPr/>
        </p:nvSpPr>
        <p:spPr>
          <a:xfrm>
            <a:off x="533400" y="1295400"/>
            <a:ext cx="2286000" cy="461665"/>
          </a:xfrm>
          <a:prstGeom prst="rect">
            <a:avLst/>
          </a:prstGeom>
          <a:noFill/>
        </p:spPr>
        <p:txBody>
          <a:bodyPr wrap="square" rtlCol="0">
            <a:spAutoFit/>
          </a:bodyPr>
          <a:lstStyle/>
          <a:p>
            <a:pPr algn="ctr"/>
            <a:r>
              <a:rPr lang="en-US" sz="2400" dirty="0" smtClean="0"/>
              <a:t>Food</a:t>
            </a:r>
            <a:endParaRPr lang="en-US" sz="2400" dirty="0"/>
          </a:p>
        </p:txBody>
      </p:sp>
      <p:pic>
        <p:nvPicPr>
          <p:cNvPr id="4098" name="Picture 2" descr="http://www.glassongrain.co.uk/productimgs/wild%20Bird%20Food.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676400"/>
            <a:ext cx="1828800" cy="1371600"/>
          </a:xfrm>
          <a:prstGeom prst="ellipse">
            <a:avLst/>
          </a:prstGeom>
          <a:ln>
            <a:noFill/>
          </a:ln>
          <a:effectLst>
            <a:softEdge rad="112500"/>
          </a:effectLst>
        </p:spPr>
      </p:pic>
      <p:sp>
        <p:nvSpPr>
          <p:cNvPr id="6" name="TextBox 5"/>
          <p:cNvSpPr txBox="1"/>
          <p:nvPr/>
        </p:nvSpPr>
        <p:spPr>
          <a:xfrm>
            <a:off x="3810000" y="2362200"/>
            <a:ext cx="1905000" cy="461665"/>
          </a:xfrm>
          <a:prstGeom prst="rect">
            <a:avLst/>
          </a:prstGeom>
          <a:noFill/>
        </p:spPr>
        <p:txBody>
          <a:bodyPr wrap="square" rtlCol="0">
            <a:spAutoFit/>
          </a:bodyPr>
          <a:lstStyle/>
          <a:p>
            <a:pPr algn="ctr"/>
            <a:r>
              <a:rPr lang="en-US" sz="2400" dirty="0" smtClean="0"/>
              <a:t>Water</a:t>
            </a:r>
            <a:endParaRPr lang="en-US" sz="2400" dirty="0"/>
          </a:p>
        </p:txBody>
      </p:sp>
      <p:pic>
        <p:nvPicPr>
          <p:cNvPr id="4100" name="Picture 4" descr="https://encrypted-tbn1.gstatic.com/images?q=tbn:ANd9GcQi3solbHfpA9PrsY8NIccY3YTBw9VUw7ozWNWV5E0CNYUrieatSoZO6ikQ">
            <a:hlinkClick r:id="rId5"/>
          </p:cNvPr>
          <p:cNvPicPr>
            <a:picLocks noChangeAspect="1" noChangeArrowheads="1"/>
          </p:cNvPicPr>
          <p:nvPr/>
        </p:nvPicPr>
        <p:blipFill>
          <a:blip r:embed="rId6" cstate="print"/>
          <a:srcRect/>
          <a:stretch>
            <a:fillRect/>
          </a:stretch>
        </p:blipFill>
        <p:spPr bwMode="auto">
          <a:xfrm>
            <a:off x="3324225" y="2819400"/>
            <a:ext cx="2619375" cy="1743076"/>
          </a:xfrm>
          <a:prstGeom prst="ellipse">
            <a:avLst/>
          </a:prstGeom>
          <a:ln>
            <a:noFill/>
          </a:ln>
          <a:effectLst>
            <a:softEdge rad="112500"/>
          </a:effectLst>
        </p:spPr>
      </p:pic>
      <p:pic>
        <p:nvPicPr>
          <p:cNvPr id="4104" name="Picture 8" descr="http://www.henandhammock.co.uk/ecomm/files/britsh_bird_nest_boxes.jp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81800" y="5334000"/>
            <a:ext cx="1447800" cy="1447800"/>
          </a:xfrm>
          <a:prstGeom prst="ellipse">
            <a:avLst/>
          </a:prstGeom>
          <a:ln>
            <a:noFill/>
          </a:ln>
          <a:effectLst>
            <a:softEdge rad="112500"/>
          </a:effectLst>
        </p:spPr>
      </p:pic>
      <p:sp>
        <p:nvSpPr>
          <p:cNvPr id="11" name="TextBox 10"/>
          <p:cNvSpPr txBox="1"/>
          <p:nvPr/>
        </p:nvSpPr>
        <p:spPr>
          <a:xfrm>
            <a:off x="6553200" y="3200400"/>
            <a:ext cx="2133600" cy="461665"/>
          </a:xfrm>
          <a:prstGeom prst="rect">
            <a:avLst/>
          </a:prstGeom>
          <a:noFill/>
        </p:spPr>
        <p:txBody>
          <a:bodyPr wrap="square" rtlCol="0">
            <a:spAutoFit/>
          </a:bodyPr>
          <a:lstStyle/>
          <a:p>
            <a:pPr algn="ctr"/>
            <a:r>
              <a:rPr lang="en-US" sz="2400" dirty="0" smtClean="0"/>
              <a:t>Shelter</a:t>
            </a:r>
            <a:endParaRPr lang="en-US" sz="2400" dirty="0"/>
          </a:p>
        </p:txBody>
      </p:sp>
      <p:pic>
        <p:nvPicPr>
          <p:cNvPr id="12" name="Picture 11" descr="DSC04480.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76400" y="1676400"/>
            <a:ext cx="1930400" cy="1447800"/>
          </a:xfrm>
          <a:prstGeom prst="ellipse">
            <a:avLst/>
          </a:prstGeom>
          <a:ln>
            <a:noFill/>
          </a:ln>
          <a:effectLst>
            <a:softEdge rad="112500"/>
          </a:effectLst>
        </p:spPr>
      </p:pic>
      <p:pic>
        <p:nvPicPr>
          <p:cNvPr id="13" name="Picture 12" descr="Coccoloba uvifera.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9600" y="2895600"/>
            <a:ext cx="2057400" cy="1543050"/>
          </a:xfrm>
          <a:prstGeom prst="ellipse">
            <a:avLst/>
          </a:prstGeom>
          <a:ln>
            <a:noFill/>
          </a:ln>
          <a:effectLst>
            <a:softEdge rad="112500"/>
          </a:effectLst>
        </p:spPr>
      </p:pic>
      <p:pic>
        <p:nvPicPr>
          <p:cNvPr id="4105" name="Picture 9" descr="C:\Users\Scott\Desktop\The Eleuthera Project from  Oct 30 2009-2010\Coppice.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48400" y="3581400"/>
            <a:ext cx="2438400" cy="1828800"/>
          </a:xfrm>
          <a:prstGeom prst="ellipse">
            <a:avLst/>
          </a:prstGeom>
          <a:ln>
            <a:noFill/>
          </a:ln>
          <a:effectLst>
            <a:softEdge rad="112500"/>
          </a:effectLst>
        </p:spPr>
      </p:pic>
      <p:pic>
        <p:nvPicPr>
          <p:cNvPr id="4107" name="Picture 11" descr="http://3.bp.blogspot.com/_pa-Y6kbO_DQ/TD5Ap9IP6QI/AAAAAAAAA6E/nqiXWYiungo/s1600/Nuthatch.jpg">
            <a:hlinkClick r:id="rId12"/>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705600" y="0"/>
            <a:ext cx="2438400" cy="2868707"/>
          </a:xfrm>
          <a:prstGeom prst="rect">
            <a:avLst/>
          </a:prstGeom>
          <a:noFill/>
        </p:spPr>
      </p:pic>
    </p:spTree>
    <p:extLst>
      <p:ext uri="{BB962C8B-B14F-4D97-AF65-F5344CB8AC3E}">
        <p14:creationId xmlns:p14="http://schemas.microsoft.com/office/powerpoint/2010/main" val="3751120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smtClean="0">
                <a:solidFill>
                  <a:schemeClr val="bg1"/>
                </a:solidFill>
              </a:rPr>
              <a:t>What is a habitat?</a:t>
            </a:r>
            <a:endParaRPr lang="en-US" sz="5400" dirty="0">
              <a:solidFill>
                <a:schemeClr val="bg1"/>
              </a:solidFill>
            </a:endParaRPr>
          </a:p>
        </p:txBody>
      </p:sp>
      <p:sp>
        <p:nvSpPr>
          <p:cNvPr id="3" name="Content Placeholder 2"/>
          <p:cNvSpPr>
            <a:spLocks noGrp="1"/>
          </p:cNvSpPr>
          <p:nvPr>
            <p:ph idx="1"/>
          </p:nvPr>
        </p:nvSpPr>
        <p:spPr/>
        <p:txBody>
          <a:bodyPr>
            <a:normAutofit/>
          </a:bodyPr>
          <a:lstStyle/>
          <a:p>
            <a:r>
              <a:rPr lang="en-US" sz="3200" dirty="0" smtClean="0">
                <a:solidFill>
                  <a:schemeClr val="bg1"/>
                </a:solidFill>
              </a:rPr>
              <a:t> An environmental or ecological area that is home to a particular organism.</a:t>
            </a:r>
          </a:p>
          <a:p>
            <a:r>
              <a:rPr lang="en-US" sz="3200" dirty="0" smtClean="0">
                <a:solidFill>
                  <a:schemeClr val="bg1"/>
                </a:solidFill>
              </a:rPr>
              <a:t> Natural area where a species lives</a:t>
            </a:r>
          </a:p>
          <a:p>
            <a:r>
              <a:rPr lang="en-US" sz="3200" dirty="0" smtClean="0">
                <a:solidFill>
                  <a:schemeClr val="bg1"/>
                </a:solidFill>
              </a:rPr>
              <a:t> Physical area surrounding a particular population</a:t>
            </a:r>
            <a:endParaRPr lang="en-US" sz="3200" dirty="0">
              <a:solidFill>
                <a:schemeClr val="bg1"/>
              </a:solidFill>
            </a:endParaRPr>
          </a:p>
        </p:txBody>
      </p:sp>
    </p:spTree>
    <p:extLst>
      <p:ext uri="{BB962C8B-B14F-4D97-AF65-F5344CB8AC3E}">
        <p14:creationId xmlns:p14="http://schemas.microsoft.com/office/powerpoint/2010/main" val="3106732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2" y="20782"/>
            <a:ext cx="8645236" cy="1444021"/>
          </a:xfrm>
        </p:spPr>
        <p:txBody>
          <a:bodyPr/>
          <a:lstStyle/>
          <a:p>
            <a:pPr algn="ctr"/>
            <a:r>
              <a:rPr lang="en-US" sz="4400" b="1" dirty="0" smtClean="0">
                <a:solidFill>
                  <a:schemeClr val="bg1"/>
                </a:solidFill>
              </a:rPr>
              <a:t>Caribbean Habitats</a:t>
            </a:r>
            <a:endParaRPr lang="en-US" sz="4400" b="1" dirty="0">
              <a:solidFill>
                <a:schemeClr val="bg1"/>
              </a:solidFill>
            </a:endParaRPr>
          </a:p>
        </p:txBody>
      </p:sp>
      <p:pic>
        <p:nvPicPr>
          <p:cNvPr id="3" name="Picture 2" descr="DSCN37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63" y="1447800"/>
            <a:ext cx="2860964" cy="2145723"/>
          </a:xfrm>
          <a:prstGeom prst="ellipse">
            <a:avLst/>
          </a:prstGeom>
          <a:ln>
            <a:noFill/>
          </a:ln>
          <a:effectLst>
            <a:softEdge rad="112500"/>
          </a:effectLst>
        </p:spPr>
      </p:pic>
      <p:pic>
        <p:nvPicPr>
          <p:cNvPr id="4" name="Picture 3" descr="Lucaya Mangrov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2527" y="1380258"/>
            <a:ext cx="2812473" cy="2109355"/>
          </a:xfrm>
          <a:prstGeom prst="ellipse">
            <a:avLst/>
          </a:prstGeom>
          <a:ln>
            <a:noFill/>
          </a:ln>
          <a:effectLst>
            <a:softEdge rad="112500"/>
          </a:effectLst>
        </p:spPr>
      </p:pic>
      <p:pic>
        <p:nvPicPr>
          <p:cNvPr id="5" name="Picture 4" descr="Coppice forest.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5000" y="1295401"/>
            <a:ext cx="2997199" cy="2247900"/>
          </a:xfrm>
          <a:prstGeom prst="ellipse">
            <a:avLst/>
          </a:prstGeom>
          <a:ln>
            <a:noFill/>
          </a:ln>
          <a:effectLst>
            <a:softEdge rad="112500"/>
          </a:effectLst>
        </p:spPr>
      </p:pic>
      <p:pic>
        <p:nvPicPr>
          <p:cNvPr id="2050" name="Picture 2" descr="C:\Users\sjohnson\Desktop\Scott years pics and activities\Folders in folder\2013 pics\DSCN330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4191000"/>
            <a:ext cx="2971800" cy="2228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cdn.fireelf.com/pics/28/El-Yunque-National-Forest-Of-The-Caribbean--Rain-Forest----Puerto-Rico--US----From-Atop-Of-This-Arch-You-May-Be-Able-To-See-The.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67000" y="3468831"/>
            <a:ext cx="2865872" cy="21494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www.visitjamaica.com/Media/Default/Gallery/Vendors/Blue%20Mountain%20Peak/JF_JTB2013_TWYMANS_1724.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01643" y="3543301"/>
            <a:ext cx="2914648" cy="19430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C:\Users\sjohnson\Desktop\South Andros 2013\South Andros Trip 2013\101_0709.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89324" y="4889790"/>
            <a:ext cx="2717798" cy="2038349"/>
          </a:xfrm>
          <a:prstGeom prst="ellipse">
            <a:avLst/>
          </a:prstGeom>
          <a:solidFill>
            <a:schemeClr val="accent5"/>
          </a:solidFill>
          <a:ln>
            <a:noFill/>
          </a:ln>
          <a:effectLst>
            <a:softEdge rad="112500"/>
          </a:effectLst>
          <a:extLst/>
        </p:spPr>
      </p:pic>
      <p:sp>
        <p:nvSpPr>
          <p:cNvPr id="6" name="TextBox 5"/>
          <p:cNvSpPr txBox="1"/>
          <p:nvPr/>
        </p:nvSpPr>
        <p:spPr>
          <a:xfrm>
            <a:off x="533400" y="3352800"/>
            <a:ext cx="2057400" cy="369332"/>
          </a:xfrm>
          <a:prstGeom prst="rect">
            <a:avLst/>
          </a:prstGeom>
          <a:solidFill>
            <a:schemeClr val="accent5"/>
          </a:solidFill>
        </p:spPr>
        <p:txBody>
          <a:bodyPr wrap="square" rtlCol="0">
            <a:spAutoFit/>
          </a:bodyPr>
          <a:lstStyle/>
          <a:p>
            <a:r>
              <a:rPr lang="en-US" dirty="0" smtClean="0"/>
              <a:t>Pine Woodlands</a:t>
            </a:r>
            <a:endParaRPr lang="en-US" dirty="0"/>
          </a:p>
        </p:txBody>
      </p:sp>
      <p:sp>
        <p:nvSpPr>
          <p:cNvPr id="7" name="TextBox 6"/>
          <p:cNvSpPr txBox="1"/>
          <p:nvPr/>
        </p:nvSpPr>
        <p:spPr>
          <a:xfrm>
            <a:off x="3048000" y="3200400"/>
            <a:ext cx="2667000" cy="369332"/>
          </a:xfrm>
          <a:prstGeom prst="rect">
            <a:avLst/>
          </a:prstGeom>
          <a:solidFill>
            <a:schemeClr val="accent5"/>
          </a:solidFill>
        </p:spPr>
        <p:txBody>
          <a:bodyPr wrap="square" rtlCol="0">
            <a:spAutoFit/>
          </a:bodyPr>
          <a:lstStyle/>
          <a:p>
            <a:pPr algn="ctr"/>
            <a:r>
              <a:rPr lang="en-US" dirty="0" smtClean="0"/>
              <a:t>Wetlands/Mangroves</a:t>
            </a:r>
            <a:endParaRPr lang="en-US" dirty="0"/>
          </a:p>
        </p:txBody>
      </p:sp>
      <p:sp>
        <p:nvSpPr>
          <p:cNvPr id="8" name="TextBox 7"/>
          <p:cNvSpPr txBox="1"/>
          <p:nvPr/>
        </p:nvSpPr>
        <p:spPr>
          <a:xfrm>
            <a:off x="6201643" y="3352800"/>
            <a:ext cx="2510556" cy="369332"/>
          </a:xfrm>
          <a:prstGeom prst="rect">
            <a:avLst/>
          </a:prstGeom>
          <a:solidFill>
            <a:schemeClr val="accent5"/>
          </a:solidFill>
        </p:spPr>
        <p:txBody>
          <a:bodyPr wrap="square" rtlCol="0">
            <a:spAutoFit/>
          </a:bodyPr>
          <a:lstStyle/>
          <a:p>
            <a:pPr algn="ctr"/>
            <a:r>
              <a:rPr lang="en-US" dirty="0" smtClean="0"/>
              <a:t>Dry forests</a:t>
            </a:r>
            <a:endParaRPr lang="en-US" dirty="0"/>
          </a:p>
        </p:txBody>
      </p:sp>
      <p:sp>
        <p:nvSpPr>
          <p:cNvPr id="10" name="TextBox 9"/>
          <p:cNvSpPr txBox="1"/>
          <p:nvPr/>
        </p:nvSpPr>
        <p:spPr>
          <a:xfrm>
            <a:off x="41563" y="6324600"/>
            <a:ext cx="2930237" cy="369332"/>
          </a:xfrm>
          <a:prstGeom prst="rect">
            <a:avLst/>
          </a:prstGeom>
          <a:solidFill>
            <a:schemeClr val="accent5"/>
          </a:solidFill>
        </p:spPr>
        <p:txBody>
          <a:bodyPr wrap="square" rtlCol="0">
            <a:spAutoFit/>
          </a:bodyPr>
          <a:lstStyle/>
          <a:p>
            <a:r>
              <a:rPr lang="en-US" dirty="0" smtClean="0"/>
              <a:t>Sea shores/ mudflats</a:t>
            </a:r>
            <a:endParaRPr lang="en-US" dirty="0"/>
          </a:p>
        </p:txBody>
      </p:sp>
      <p:sp>
        <p:nvSpPr>
          <p:cNvPr id="11" name="TextBox 10"/>
          <p:cNvSpPr txBox="1"/>
          <p:nvPr/>
        </p:nvSpPr>
        <p:spPr>
          <a:xfrm>
            <a:off x="2971800" y="5305425"/>
            <a:ext cx="1752600" cy="369332"/>
          </a:xfrm>
          <a:prstGeom prst="rect">
            <a:avLst/>
          </a:prstGeom>
          <a:solidFill>
            <a:schemeClr val="accent5"/>
          </a:solidFill>
        </p:spPr>
        <p:txBody>
          <a:bodyPr wrap="square" rtlCol="0">
            <a:spAutoFit/>
          </a:bodyPr>
          <a:lstStyle/>
          <a:p>
            <a:pPr algn="ctr"/>
            <a:r>
              <a:rPr lang="en-US" dirty="0" smtClean="0"/>
              <a:t>Rainforests</a:t>
            </a:r>
            <a:endParaRPr lang="en-US" dirty="0"/>
          </a:p>
        </p:txBody>
      </p:sp>
      <p:sp>
        <p:nvSpPr>
          <p:cNvPr id="13" name="TextBox 12"/>
          <p:cNvSpPr txBox="1"/>
          <p:nvPr/>
        </p:nvSpPr>
        <p:spPr>
          <a:xfrm>
            <a:off x="7213598" y="5305425"/>
            <a:ext cx="1930401" cy="369332"/>
          </a:xfrm>
          <a:prstGeom prst="rect">
            <a:avLst/>
          </a:prstGeom>
          <a:solidFill>
            <a:schemeClr val="accent5"/>
          </a:solidFill>
        </p:spPr>
        <p:txBody>
          <a:bodyPr wrap="square" rtlCol="0">
            <a:spAutoFit/>
          </a:bodyPr>
          <a:lstStyle/>
          <a:p>
            <a:pPr algn="ctr"/>
            <a:r>
              <a:rPr lang="en-US" dirty="0" smtClean="0"/>
              <a:t>Mountains</a:t>
            </a:r>
            <a:endParaRPr lang="en-US" dirty="0"/>
          </a:p>
        </p:txBody>
      </p:sp>
      <p:sp>
        <p:nvSpPr>
          <p:cNvPr id="17" name="TextBox 16"/>
          <p:cNvSpPr txBox="1"/>
          <p:nvPr/>
        </p:nvSpPr>
        <p:spPr>
          <a:xfrm>
            <a:off x="6324600" y="6412468"/>
            <a:ext cx="1752600" cy="369332"/>
          </a:xfrm>
          <a:prstGeom prst="rect">
            <a:avLst/>
          </a:prstGeom>
          <a:solidFill>
            <a:schemeClr val="accent5"/>
          </a:solidFill>
        </p:spPr>
        <p:txBody>
          <a:bodyPr wrap="square" rtlCol="0">
            <a:spAutoFit/>
          </a:bodyPr>
          <a:lstStyle/>
          <a:p>
            <a:pPr algn="ctr"/>
            <a:r>
              <a:rPr lang="en-US" dirty="0" smtClean="0"/>
              <a:t>Scrublands</a:t>
            </a:r>
            <a:endParaRPr lang="en-US" dirty="0"/>
          </a:p>
        </p:txBody>
      </p:sp>
    </p:spTree>
    <p:extLst>
      <p:ext uri="{BB962C8B-B14F-4D97-AF65-F5344CB8AC3E}">
        <p14:creationId xmlns:p14="http://schemas.microsoft.com/office/powerpoint/2010/main" val="2582672829"/>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75724"/>
            <a:ext cx="8534400" cy="924475"/>
          </a:xfrm>
        </p:spPr>
        <p:txBody>
          <a:bodyPr/>
          <a:lstStyle/>
          <a:p>
            <a:r>
              <a:rPr lang="en-US" sz="4400" b="1" dirty="0" smtClean="0">
                <a:solidFill>
                  <a:schemeClr val="bg1"/>
                </a:solidFill>
              </a:rPr>
              <a:t>Environmental Problems</a:t>
            </a:r>
            <a:endParaRPr lang="en-US" sz="4400" b="1" dirty="0">
              <a:solidFill>
                <a:schemeClr val="bg1"/>
              </a:solidFill>
            </a:endParaRPr>
          </a:p>
        </p:txBody>
      </p:sp>
      <p:sp>
        <p:nvSpPr>
          <p:cNvPr id="3" name="Content Placeholder 2"/>
          <p:cNvSpPr>
            <a:spLocks noGrp="1"/>
          </p:cNvSpPr>
          <p:nvPr>
            <p:ph idx="1"/>
          </p:nvPr>
        </p:nvSpPr>
        <p:spPr>
          <a:xfrm>
            <a:off x="990600" y="1828800"/>
            <a:ext cx="7125112" cy="4051437"/>
          </a:xfrm>
        </p:spPr>
        <p:txBody>
          <a:bodyPr>
            <a:normAutofit/>
          </a:bodyPr>
          <a:lstStyle/>
          <a:p>
            <a:r>
              <a:rPr lang="en-US" sz="3600" dirty="0" smtClean="0">
                <a:solidFill>
                  <a:schemeClr val="bg1"/>
                </a:solidFill>
              </a:rPr>
              <a:t> Less rain</a:t>
            </a:r>
          </a:p>
          <a:p>
            <a:r>
              <a:rPr lang="en-US" sz="3600" dirty="0" smtClean="0">
                <a:solidFill>
                  <a:schemeClr val="bg1"/>
                </a:solidFill>
              </a:rPr>
              <a:t> Soil erosion</a:t>
            </a:r>
          </a:p>
          <a:p>
            <a:r>
              <a:rPr lang="en-US" sz="3600" dirty="0" smtClean="0">
                <a:solidFill>
                  <a:schemeClr val="bg1"/>
                </a:solidFill>
              </a:rPr>
              <a:t> Invasive species heyday </a:t>
            </a:r>
          </a:p>
          <a:p>
            <a:r>
              <a:rPr lang="en-US" sz="3600" dirty="0" smtClean="0">
                <a:solidFill>
                  <a:schemeClr val="bg1"/>
                </a:solidFill>
              </a:rPr>
              <a:t> Global Warming</a:t>
            </a:r>
          </a:p>
          <a:p>
            <a:r>
              <a:rPr lang="en-US" sz="3600" dirty="0">
                <a:solidFill>
                  <a:schemeClr val="bg1"/>
                </a:solidFill>
              </a:rPr>
              <a:t> </a:t>
            </a:r>
            <a:r>
              <a:rPr lang="en-US" sz="3600" dirty="0" smtClean="0">
                <a:solidFill>
                  <a:schemeClr val="bg1"/>
                </a:solidFill>
              </a:rPr>
              <a:t>Pollution</a:t>
            </a:r>
          </a:p>
          <a:p>
            <a:endParaRPr lang="en-US" dirty="0"/>
          </a:p>
        </p:txBody>
      </p:sp>
    </p:spTree>
    <p:extLst>
      <p:ext uri="{BB962C8B-B14F-4D97-AF65-F5344CB8AC3E}">
        <p14:creationId xmlns:p14="http://schemas.microsoft.com/office/powerpoint/2010/main" val="20343003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81000"/>
            <a:ext cx="7125113" cy="924475"/>
          </a:xfrm>
        </p:spPr>
        <p:txBody>
          <a:bodyPr/>
          <a:lstStyle/>
          <a:p>
            <a:r>
              <a:rPr lang="en-US" sz="4400" b="1" dirty="0" smtClean="0">
                <a:solidFill>
                  <a:schemeClr val="bg1"/>
                </a:solidFill>
              </a:rPr>
              <a:t>How can we help?</a:t>
            </a:r>
            <a:endParaRPr lang="en-US" sz="4400" b="1" dirty="0">
              <a:solidFill>
                <a:schemeClr val="bg1"/>
              </a:solidFill>
            </a:endParaRPr>
          </a:p>
        </p:txBody>
      </p:sp>
      <p:graphicFrame>
        <p:nvGraphicFramePr>
          <p:cNvPr id="5" name="Object 4"/>
          <p:cNvGraphicFramePr>
            <a:graphicFrameLocks noChangeAspect="1"/>
          </p:cNvGraphicFramePr>
          <p:nvPr/>
        </p:nvGraphicFramePr>
        <p:xfrm>
          <a:off x="1835150" y="1312863"/>
          <a:ext cx="5545138" cy="5545137"/>
        </p:xfrm>
        <a:graphic>
          <a:graphicData uri="http://schemas.openxmlformats.org/presentationml/2006/ole">
            <mc:AlternateContent xmlns:mc="http://schemas.openxmlformats.org/markup-compatibility/2006">
              <mc:Choice xmlns:v="urn:schemas-microsoft-com:vml" Requires="v">
                <p:oleObj spid="_x0000_s4148" name="Image" r:id="rId4" imgW="6349206" imgH="6349206" progId="">
                  <p:embed/>
                </p:oleObj>
              </mc:Choice>
              <mc:Fallback>
                <p:oleObj name="Image" r:id="rId4" imgW="6349206" imgH="6349206"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312863"/>
                        <a:ext cx="5545138" cy="55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67647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6172200" cy="769441"/>
          </a:xfrm>
          <a:prstGeom prst="rect">
            <a:avLst/>
          </a:prstGeom>
          <a:noFill/>
        </p:spPr>
        <p:txBody>
          <a:bodyPr wrap="square" rtlCol="0">
            <a:spAutoFit/>
          </a:bodyPr>
          <a:lstStyle/>
          <a:p>
            <a:pPr algn="ctr"/>
            <a:r>
              <a:rPr lang="en-US" sz="4400" b="1" dirty="0" smtClean="0">
                <a:solidFill>
                  <a:schemeClr val="bg1"/>
                </a:solidFill>
              </a:rPr>
              <a:t>Provide food</a:t>
            </a:r>
            <a:endParaRPr lang="en-US" sz="4400" b="1" dirty="0">
              <a:solidFill>
                <a:schemeClr val="bg1"/>
              </a:solidFill>
            </a:endParaRPr>
          </a:p>
        </p:txBody>
      </p:sp>
      <p:pic>
        <p:nvPicPr>
          <p:cNvPr id="21506" name="Picture 2" descr="http://upload.wikimedia.org/wikipedia/commons/8/85/Bushtits_Salem_OR.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3650" y="228600"/>
            <a:ext cx="2800350" cy="3443053"/>
          </a:xfrm>
          <a:prstGeom prst="rect">
            <a:avLst/>
          </a:prstGeom>
          <a:noFill/>
        </p:spPr>
      </p:pic>
      <p:pic>
        <p:nvPicPr>
          <p:cNvPr id="21508" name="Picture 4" descr="http://www.yardenvy.com/images/Pages/wooded-birdfeeders.jpg">
            <a:hlinkClick r:id="rId5"/>
          </p:cNvPr>
          <p:cNvPicPr>
            <a:picLocks noChangeAspect="1" noChangeArrowheads="1"/>
          </p:cNvPicPr>
          <p:nvPr/>
        </p:nvPicPr>
        <p:blipFill>
          <a:blip r:embed="rId6" cstate="print"/>
          <a:srcRect/>
          <a:stretch>
            <a:fillRect/>
          </a:stretch>
        </p:blipFill>
        <p:spPr bwMode="auto">
          <a:xfrm>
            <a:off x="3276600" y="3810000"/>
            <a:ext cx="2743200" cy="2619375"/>
          </a:xfrm>
          <a:prstGeom prst="rect">
            <a:avLst/>
          </a:prstGeom>
          <a:noFill/>
        </p:spPr>
      </p:pic>
      <p:pic>
        <p:nvPicPr>
          <p:cNvPr id="21510" name="Picture 6" descr="http://www.greenleafdollhouses.com/images/bird-houses/birdfeader.jp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0" y="3809999"/>
            <a:ext cx="3048000" cy="3048001"/>
          </a:xfrm>
          <a:prstGeom prst="rect">
            <a:avLst/>
          </a:prstGeom>
          <a:noFill/>
        </p:spPr>
      </p:pic>
      <p:pic>
        <p:nvPicPr>
          <p:cNvPr id="21512" name="Picture 8" descr="http://1.bp.blogspot.com/-ettvh_DzJW4/TZnzD9o9ehI/AAAAAAAAEVg/I15ocwBw8Kc/s1600/153HZmini02.jpg">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57601" y="1367478"/>
            <a:ext cx="2285999" cy="2061522"/>
          </a:xfrm>
          <a:prstGeom prst="rect">
            <a:avLst/>
          </a:prstGeom>
          <a:noFill/>
        </p:spPr>
      </p:pic>
      <p:pic>
        <p:nvPicPr>
          <p:cNvPr id="21514" name="Picture 10" descr="http://drjbs.com/images/sixhummers1.jpg">
            <a:hlinkClick r:id="rId11"/>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64592" y="3790753"/>
            <a:ext cx="3035808" cy="2076647"/>
          </a:xfrm>
          <a:prstGeom prst="rect">
            <a:avLst/>
          </a:prstGeom>
          <a:noFill/>
        </p:spPr>
      </p:pic>
      <p:pic>
        <p:nvPicPr>
          <p:cNvPr id="8" name="Picture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4400" y="1209782"/>
            <a:ext cx="2438400" cy="2219218"/>
          </a:xfrm>
          <a:prstGeom prst="rect">
            <a:avLst/>
          </a:prstGeom>
        </p:spPr>
      </p:pic>
    </p:spTree>
    <p:extLst>
      <p:ext uri="{BB962C8B-B14F-4D97-AF65-F5344CB8AC3E}">
        <p14:creationId xmlns:p14="http://schemas.microsoft.com/office/powerpoint/2010/main" val="77240824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hippyshopper.com/pringles%20bird%20feeder-thumb.jpg">
            <a:hlinkClick r:id="rId3"/>
          </p:cNvPr>
          <p:cNvPicPr>
            <a:picLocks noChangeAspect="1" noChangeArrowheads="1"/>
          </p:cNvPicPr>
          <p:nvPr/>
        </p:nvPicPr>
        <p:blipFill>
          <a:blip r:embed="rId4" cstate="print"/>
          <a:srcRect/>
          <a:stretch>
            <a:fillRect/>
          </a:stretch>
        </p:blipFill>
        <p:spPr bwMode="auto">
          <a:xfrm>
            <a:off x="6705600" y="3124200"/>
            <a:ext cx="2133600" cy="2837689"/>
          </a:xfrm>
          <a:prstGeom prst="rect">
            <a:avLst/>
          </a:prstGeom>
          <a:noFill/>
        </p:spPr>
      </p:pic>
      <p:pic>
        <p:nvPicPr>
          <p:cNvPr id="22532" name="Picture 4" descr="http://totallygreencrafts.com/wp-content/uploads/2012/11/backyard-bird-feeder-spring-craft-photo-420-FF0507EFDA01.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29000" y="2286000"/>
            <a:ext cx="2933700" cy="2933701"/>
          </a:xfrm>
          <a:prstGeom prst="rect">
            <a:avLst/>
          </a:prstGeom>
          <a:noFill/>
        </p:spPr>
      </p:pic>
      <p:pic>
        <p:nvPicPr>
          <p:cNvPr id="22534" name="Picture 6" descr="http://www.odt.co.nz/files/story/2010/08/bird_feeders_can_be_made_using_recycled_materials__4c5a5c2a42.JPG">
            <a:hlinkClick r:id="rId7"/>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81000" y="1295400"/>
            <a:ext cx="2743200" cy="3318387"/>
          </a:xfrm>
          <a:prstGeom prst="rect">
            <a:avLst/>
          </a:prstGeom>
          <a:noFill/>
        </p:spPr>
      </p:pic>
      <p:sp>
        <p:nvSpPr>
          <p:cNvPr id="5" name="TextBox 4"/>
          <p:cNvSpPr txBox="1"/>
          <p:nvPr/>
        </p:nvSpPr>
        <p:spPr>
          <a:xfrm>
            <a:off x="1066800" y="136951"/>
            <a:ext cx="5715000" cy="769441"/>
          </a:xfrm>
          <a:prstGeom prst="rect">
            <a:avLst/>
          </a:prstGeom>
          <a:noFill/>
        </p:spPr>
        <p:txBody>
          <a:bodyPr wrap="square" rtlCol="0">
            <a:spAutoFit/>
          </a:bodyPr>
          <a:lstStyle/>
          <a:p>
            <a:pPr algn="ctr"/>
            <a:r>
              <a:rPr lang="en-US" sz="4400" b="1" dirty="0" smtClean="0">
                <a:solidFill>
                  <a:schemeClr val="bg1"/>
                </a:solidFill>
              </a:rPr>
              <a:t>Be Creative!!</a:t>
            </a:r>
            <a:endParaRPr lang="en-US" sz="4400" b="1" dirty="0">
              <a:solidFill>
                <a:schemeClr val="bg1"/>
              </a:solidFill>
            </a:endParaRPr>
          </a:p>
        </p:txBody>
      </p:sp>
    </p:spTree>
    <p:extLst>
      <p:ext uri="{BB962C8B-B14F-4D97-AF65-F5344CB8AC3E}">
        <p14:creationId xmlns:p14="http://schemas.microsoft.com/office/powerpoint/2010/main" val="14994217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51" y="218525"/>
            <a:ext cx="8915400" cy="924475"/>
          </a:xfrm>
        </p:spPr>
        <p:txBody>
          <a:bodyPr/>
          <a:lstStyle/>
          <a:p>
            <a:pPr algn="ctr"/>
            <a:r>
              <a:rPr lang="en-US" sz="4000" dirty="0" smtClean="0">
                <a:solidFill>
                  <a:schemeClr val="bg1"/>
                </a:solidFill>
              </a:rPr>
              <a:t>Plant </a:t>
            </a:r>
            <a:r>
              <a:rPr lang="en-US" sz="4000" dirty="0">
                <a:solidFill>
                  <a:schemeClr val="bg1"/>
                </a:solidFill>
              </a:rPr>
              <a:t>b</a:t>
            </a:r>
            <a:r>
              <a:rPr lang="en-US" sz="4000" dirty="0" smtClean="0">
                <a:solidFill>
                  <a:schemeClr val="bg1"/>
                </a:solidFill>
              </a:rPr>
              <a:t>ird-friendly native trees and plants</a:t>
            </a:r>
            <a:endParaRPr lang="en-US" sz="4000" dirty="0">
              <a:solidFill>
                <a:schemeClr val="bg1"/>
              </a:solidFill>
            </a:endParaRPr>
          </a:p>
        </p:txBody>
      </p:sp>
      <p:pic>
        <p:nvPicPr>
          <p:cNvPr id="1026" name="Picture 2" descr="http://www.smallfootprintfamily.com/wp-content/uploads/plant-tre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160" y="1444320"/>
            <a:ext cx="3865440" cy="28990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saturation sat="135000"/>
                    </a14:imgEffect>
                    <a14:imgEffect>
                      <a14:brightnessContrast contrast="33000"/>
                    </a14:imgEffect>
                  </a14:imgLayer>
                </a14:imgProps>
              </a:ext>
              <a:ext uri="{28A0092B-C50C-407E-A947-70E740481C1C}">
                <a14:useLocalDpi xmlns:a14="http://schemas.microsoft.com/office/drawing/2010/main"/>
              </a:ext>
            </a:extLst>
          </a:blip>
          <a:stretch>
            <a:fillRect/>
          </a:stretch>
        </p:blipFill>
        <p:spPr>
          <a:xfrm>
            <a:off x="2895600" y="3860667"/>
            <a:ext cx="4038600" cy="2997333"/>
          </a:xfrm>
          <a:prstGeom prst="rect">
            <a:avLst/>
          </a:prstGeom>
        </p:spPr>
      </p:pic>
      <p:sp>
        <p:nvSpPr>
          <p:cNvPr id="4" name="Rectangle 3"/>
          <p:cNvSpPr/>
          <p:nvPr/>
        </p:nvSpPr>
        <p:spPr>
          <a:xfrm>
            <a:off x="3124200" y="6375267"/>
            <a:ext cx="2710707" cy="369332"/>
          </a:xfrm>
          <a:prstGeom prst="rect">
            <a:avLst/>
          </a:prstGeom>
        </p:spPr>
        <p:txBody>
          <a:bodyPr wrap="none">
            <a:spAutoFit/>
          </a:bodyPr>
          <a:lstStyle/>
          <a:p>
            <a:r>
              <a:rPr lang="en-US" i="1" dirty="0" err="1">
                <a:solidFill>
                  <a:schemeClr val="bg1"/>
                </a:solidFill>
              </a:rPr>
              <a:t>Trema</a:t>
            </a:r>
            <a:r>
              <a:rPr lang="en-US" i="1" dirty="0">
                <a:solidFill>
                  <a:schemeClr val="bg1"/>
                </a:solidFill>
              </a:rPr>
              <a:t> </a:t>
            </a:r>
            <a:r>
              <a:rPr lang="en-US" i="1" dirty="0" err="1">
                <a:solidFill>
                  <a:schemeClr val="bg1"/>
                </a:solidFill>
              </a:rPr>
              <a:t>lamarckianum</a:t>
            </a:r>
            <a:endParaRPr lang="en-US" i="1" dirty="0">
              <a:solidFill>
                <a:schemeClr val="bg1"/>
              </a:solidFill>
            </a:endParaRPr>
          </a:p>
        </p:txBody>
      </p:sp>
      <p:pic>
        <p:nvPicPr>
          <p:cNvPr id="7" name="Picture 6" descr="http://eattheweeds.com/wp-content/uploads/2011/08/pigeonp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53000" y="1447800"/>
            <a:ext cx="3886200" cy="292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5214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urreria_ovat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2306" y="5266729"/>
            <a:ext cx="2121694" cy="1591271"/>
          </a:xfrm>
          <a:prstGeom prst="ellipse">
            <a:avLst/>
          </a:prstGeom>
          <a:ln>
            <a:noFill/>
          </a:ln>
          <a:effectLst>
            <a:softEdge rad="112500"/>
          </a:effectLst>
        </p:spPr>
      </p:pic>
      <p:pic>
        <p:nvPicPr>
          <p:cNvPr id="3" name="Picture 2" descr="Lantana_bahamensi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7762" y="3263916"/>
            <a:ext cx="2357438" cy="1768079"/>
          </a:xfrm>
          <a:prstGeom prst="ellipse">
            <a:avLst/>
          </a:prstGeom>
          <a:ln>
            <a:noFill/>
          </a:ln>
          <a:effectLst>
            <a:softEdge rad="112500"/>
          </a:effectLst>
        </p:spPr>
      </p:pic>
      <p:pic>
        <p:nvPicPr>
          <p:cNvPr id="4" name="Picture 3" descr="Guapira_discolor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7600" y="1095374"/>
            <a:ext cx="2362200" cy="1771651"/>
          </a:xfrm>
          <a:prstGeom prst="ellipse">
            <a:avLst/>
          </a:prstGeom>
          <a:ln>
            <a:noFill/>
          </a:ln>
          <a:effectLst>
            <a:softEdge rad="112500"/>
          </a:effectLst>
        </p:spPr>
      </p:pic>
      <p:pic>
        <p:nvPicPr>
          <p:cNvPr id="5" name="Picture 1" descr="F:\Chioccoca_alba101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5200" y="5105400"/>
            <a:ext cx="2797123" cy="1752600"/>
          </a:xfrm>
          <a:prstGeom prst="ellipse">
            <a:avLst/>
          </a:prstGeom>
          <a:ln>
            <a:noFill/>
          </a:ln>
          <a:effectLst>
            <a:softEdge rad="112500"/>
          </a:effectLst>
        </p:spPr>
      </p:pic>
      <p:pic>
        <p:nvPicPr>
          <p:cNvPr id="20482" name="Picture 2" descr="C:\Users\Scott\Desktop\The Eleuthera Project from  Oct 30 2009-2010\Gumelemi.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2590800"/>
            <a:ext cx="3200400" cy="4267200"/>
          </a:xfrm>
          <a:prstGeom prst="rect">
            <a:avLst/>
          </a:prstGeom>
          <a:noFill/>
        </p:spPr>
      </p:pic>
      <p:pic>
        <p:nvPicPr>
          <p:cNvPr id="20483" name="Picture 3" descr="C:\Users\Scott\Desktop\Animal pics\Coccoloba uvifera.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00800" y="1162050"/>
            <a:ext cx="2514600" cy="1885950"/>
          </a:xfrm>
          <a:prstGeom prst="ellipse">
            <a:avLst/>
          </a:prstGeom>
          <a:ln>
            <a:noFill/>
          </a:ln>
          <a:effectLst>
            <a:softEdge rad="112500"/>
          </a:effectLst>
        </p:spPr>
      </p:pic>
      <p:sp>
        <p:nvSpPr>
          <p:cNvPr id="8" name="TextBox 7"/>
          <p:cNvSpPr txBox="1"/>
          <p:nvPr/>
        </p:nvSpPr>
        <p:spPr>
          <a:xfrm>
            <a:off x="22412" y="76200"/>
            <a:ext cx="3733800" cy="707886"/>
          </a:xfrm>
          <a:prstGeom prst="rect">
            <a:avLst/>
          </a:prstGeom>
          <a:noFill/>
        </p:spPr>
        <p:txBody>
          <a:bodyPr wrap="square" rtlCol="0">
            <a:spAutoFit/>
          </a:bodyPr>
          <a:lstStyle/>
          <a:p>
            <a:r>
              <a:rPr lang="en-US" sz="4000" b="1" dirty="0" smtClean="0">
                <a:solidFill>
                  <a:schemeClr val="bg1"/>
                </a:solidFill>
              </a:rPr>
              <a:t>Plant Native</a:t>
            </a:r>
            <a:endParaRPr lang="en-US" sz="4000" b="1" dirty="0">
              <a:solidFill>
                <a:schemeClr val="bg1"/>
              </a:solidFill>
            </a:endParaRPr>
          </a:p>
        </p:txBody>
      </p:sp>
      <p:sp>
        <p:nvSpPr>
          <p:cNvPr id="9" name="TextBox 8"/>
          <p:cNvSpPr txBox="1"/>
          <p:nvPr/>
        </p:nvSpPr>
        <p:spPr>
          <a:xfrm>
            <a:off x="3810000" y="714374"/>
            <a:ext cx="2743200" cy="400110"/>
          </a:xfrm>
          <a:prstGeom prst="rect">
            <a:avLst/>
          </a:prstGeom>
          <a:noFill/>
        </p:spPr>
        <p:txBody>
          <a:bodyPr wrap="square" rtlCol="0">
            <a:spAutoFit/>
          </a:bodyPr>
          <a:lstStyle/>
          <a:p>
            <a:r>
              <a:rPr lang="en-US" sz="2000" dirty="0" smtClean="0"/>
              <a:t>Long-leaf </a:t>
            </a:r>
            <a:r>
              <a:rPr lang="en-US" sz="2000" dirty="0" err="1" smtClean="0"/>
              <a:t>Blolly</a:t>
            </a:r>
            <a:endParaRPr lang="en-US" sz="2000" dirty="0"/>
          </a:p>
        </p:txBody>
      </p:sp>
      <p:sp>
        <p:nvSpPr>
          <p:cNvPr id="10" name="TextBox 9"/>
          <p:cNvSpPr txBox="1"/>
          <p:nvPr/>
        </p:nvSpPr>
        <p:spPr>
          <a:xfrm>
            <a:off x="6934200" y="773668"/>
            <a:ext cx="2286000" cy="400110"/>
          </a:xfrm>
          <a:prstGeom prst="rect">
            <a:avLst/>
          </a:prstGeom>
          <a:noFill/>
        </p:spPr>
        <p:txBody>
          <a:bodyPr wrap="square" rtlCol="0">
            <a:spAutoFit/>
          </a:bodyPr>
          <a:lstStyle/>
          <a:p>
            <a:r>
              <a:rPr lang="en-US" sz="2000" dirty="0" smtClean="0"/>
              <a:t>Sea Grape</a:t>
            </a:r>
            <a:endParaRPr lang="en-US" sz="2000" dirty="0"/>
          </a:p>
        </p:txBody>
      </p:sp>
      <p:sp>
        <p:nvSpPr>
          <p:cNvPr id="11" name="TextBox 10"/>
          <p:cNvSpPr txBox="1"/>
          <p:nvPr/>
        </p:nvSpPr>
        <p:spPr>
          <a:xfrm>
            <a:off x="5257800" y="2895600"/>
            <a:ext cx="2514600" cy="400110"/>
          </a:xfrm>
          <a:prstGeom prst="rect">
            <a:avLst/>
          </a:prstGeom>
          <a:noFill/>
        </p:spPr>
        <p:txBody>
          <a:bodyPr wrap="square" rtlCol="0">
            <a:spAutoFit/>
          </a:bodyPr>
          <a:lstStyle/>
          <a:p>
            <a:r>
              <a:rPr lang="en-US" sz="2000" dirty="0" err="1" smtClean="0"/>
              <a:t>Bahama</a:t>
            </a:r>
            <a:r>
              <a:rPr lang="en-US" sz="2000" dirty="0" smtClean="0"/>
              <a:t> Sage</a:t>
            </a:r>
            <a:endParaRPr lang="en-US" sz="2000" dirty="0"/>
          </a:p>
        </p:txBody>
      </p:sp>
      <p:sp>
        <p:nvSpPr>
          <p:cNvPr id="12" name="TextBox 11"/>
          <p:cNvSpPr txBox="1"/>
          <p:nvPr/>
        </p:nvSpPr>
        <p:spPr>
          <a:xfrm>
            <a:off x="3962400" y="4736068"/>
            <a:ext cx="1676400" cy="400110"/>
          </a:xfrm>
          <a:prstGeom prst="rect">
            <a:avLst/>
          </a:prstGeom>
          <a:noFill/>
        </p:spPr>
        <p:txBody>
          <a:bodyPr wrap="square" rtlCol="0">
            <a:spAutoFit/>
          </a:bodyPr>
          <a:lstStyle/>
          <a:p>
            <a:r>
              <a:rPr lang="en-US" sz="2000" dirty="0" smtClean="0"/>
              <a:t>Snowberry</a:t>
            </a:r>
            <a:endParaRPr lang="en-US" sz="2000" dirty="0"/>
          </a:p>
        </p:txBody>
      </p:sp>
      <p:sp>
        <p:nvSpPr>
          <p:cNvPr id="13" name="TextBox 12"/>
          <p:cNvSpPr txBox="1"/>
          <p:nvPr/>
        </p:nvSpPr>
        <p:spPr>
          <a:xfrm>
            <a:off x="7239000" y="4888468"/>
            <a:ext cx="1981200" cy="400110"/>
          </a:xfrm>
          <a:prstGeom prst="rect">
            <a:avLst/>
          </a:prstGeom>
          <a:noFill/>
        </p:spPr>
        <p:txBody>
          <a:bodyPr wrap="square" rtlCol="0">
            <a:spAutoFit/>
          </a:bodyPr>
          <a:lstStyle/>
          <a:p>
            <a:r>
              <a:rPr lang="en-US" sz="2000" dirty="0" smtClean="0"/>
              <a:t>Strong Back</a:t>
            </a:r>
            <a:endParaRPr lang="en-US" sz="2000" dirty="0"/>
          </a:p>
        </p:txBody>
      </p:sp>
      <p:sp>
        <p:nvSpPr>
          <p:cNvPr id="14" name="TextBox 13"/>
          <p:cNvSpPr txBox="1"/>
          <p:nvPr/>
        </p:nvSpPr>
        <p:spPr>
          <a:xfrm>
            <a:off x="685800" y="2057400"/>
            <a:ext cx="2514600" cy="400110"/>
          </a:xfrm>
          <a:prstGeom prst="rect">
            <a:avLst/>
          </a:prstGeom>
          <a:noFill/>
        </p:spPr>
        <p:txBody>
          <a:bodyPr wrap="square" rtlCol="0">
            <a:spAutoFit/>
          </a:bodyPr>
          <a:lstStyle/>
          <a:p>
            <a:r>
              <a:rPr lang="en-US" sz="2000" dirty="0" err="1" smtClean="0"/>
              <a:t>Gumelemi</a:t>
            </a:r>
            <a:endParaRPr lang="en-US" sz="2000" dirty="0"/>
          </a:p>
        </p:txBody>
      </p:sp>
    </p:spTree>
    <p:extLst>
      <p:ext uri="{BB962C8B-B14F-4D97-AF65-F5344CB8AC3E}">
        <p14:creationId xmlns:p14="http://schemas.microsoft.com/office/powerpoint/2010/main" val="837905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543" y="304800"/>
            <a:ext cx="7125113" cy="924475"/>
          </a:xfrm>
        </p:spPr>
        <p:txBody>
          <a:bodyPr/>
          <a:lstStyle/>
          <a:p>
            <a:pPr algn="ctr"/>
            <a:r>
              <a:rPr lang="en-US" sz="6600" dirty="0" smtClean="0">
                <a:solidFill>
                  <a:schemeClr val="bg1"/>
                </a:solidFill>
              </a:rPr>
              <a:t>The Caribbean</a:t>
            </a:r>
            <a:endParaRPr lang="en-US" sz="6600" dirty="0">
              <a:solidFill>
                <a:schemeClr val="bg1"/>
              </a:solidFill>
            </a:endParaRPr>
          </a:p>
        </p:txBody>
      </p:sp>
      <p:pic>
        <p:nvPicPr>
          <p:cNvPr id="1026" name="Picture 2" descr="http://upload.wikimedia.org/wikipedia/commons/a/af/CaribbeanIsland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371600"/>
            <a:ext cx="8763000" cy="525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9394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53558" cy="924475"/>
          </a:xfrm>
        </p:spPr>
        <p:txBody>
          <a:bodyPr/>
          <a:lstStyle/>
          <a:p>
            <a:pPr algn="ctr"/>
            <a:r>
              <a:rPr lang="en-US" sz="4400" b="1" dirty="0" smtClean="0">
                <a:solidFill>
                  <a:schemeClr val="bg1"/>
                </a:solidFill>
              </a:rPr>
              <a:t>Organize tree </a:t>
            </a:r>
            <a:r>
              <a:rPr lang="en-US" sz="4400" b="1" dirty="0">
                <a:solidFill>
                  <a:schemeClr val="bg1"/>
                </a:solidFill>
              </a:rPr>
              <a:t>p</a:t>
            </a:r>
            <a:r>
              <a:rPr lang="en-US" sz="4400" b="1" dirty="0" smtClean="0">
                <a:solidFill>
                  <a:schemeClr val="bg1"/>
                </a:solidFill>
              </a:rPr>
              <a:t>lantings</a:t>
            </a:r>
            <a:endParaRPr lang="en-US" sz="4400" b="1" dirty="0">
              <a:solidFill>
                <a:schemeClr val="bg1"/>
              </a:solidFill>
            </a:endParaRPr>
          </a:p>
        </p:txBody>
      </p:sp>
      <p:pic>
        <p:nvPicPr>
          <p:cNvPr id="3074" name="Picture 2" descr="http://www.mormonnewsroom.org/media/640x360/Haiti-Hillside-plant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3" y="1524000"/>
            <a:ext cx="5099538" cy="288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nationnews.com/IMG/910/1910/kids20528-450x303.jpg?14159461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743324"/>
            <a:ext cx="428625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1600" y="1295400"/>
            <a:ext cx="3810000" cy="2382325"/>
          </a:xfrm>
          <a:prstGeom prst="rect">
            <a:avLst/>
          </a:prstGeom>
        </p:spPr>
      </p:pic>
      <p:sp>
        <p:nvSpPr>
          <p:cNvPr id="6" name="Rectangle 5"/>
          <p:cNvSpPr/>
          <p:nvPr/>
        </p:nvSpPr>
        <p:spPr>
          <a:xfrm>
            <a:off x="5410200" y="1295400"/>
            <a:ext cx="2411838" cy="338554"/>
          </a:xfrm>
          <a:prstGeom prst="rect">
            <a:avLst/>
          </a:prstGeom>
        </p:spPr>
        <p:txBody>
          <a:bodyPr wrap="none">
            <a:spAutoFit/>
          </a:bodyPr>
          <a:lstStyle/>
          <a:p>
            <a:r>
              <a:rPr lang="en-US" sz="1600" dirty="0" smtClean="0">
                <a:solidFill>
                  <a:schemeClr val="bg1"/>
                </a:solidFill>
              </a:rPr>
              <a:t>Mangrove </a:t>
            </a:r>
            <a:r>
              <a:rPr lang="en-US" sz="1600" dirty="0" err="1" smtClean="0">
                <a:solidFill>
                  <a:schemeClr val="bg1"/>
                </a:solidFill>
              </a:rPr>
              <a:t>replantings</a:t>
            </a:r>
            <a:endParaRPr lang="en-US" sz="1600" dirty="0">
              <a:solidFill>
                <a:schemeClr val="bg1"/>
              </a:solidFill>
            </a:endParaRPr>
          </a:p>
        </p:txBody>
      </p:sp>
    </p:spTree>
    <p:extLst>
      <p:ext uri="{BB962C8B-B14F-4D97-AF65-F5344CB8AC3E}">
        <p14:creationId xmlns:p14="http://schemas.microsoft.com/office/powerpoint/2010/main" val="1291839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152400"/>
            <a:ext cx="7125113" cy="924475"/>
          </a:xfrm>
        </p:spPr>
        <p:txBody>
          <a:bodyPr/>
          <a:lstStyle/>
          <a:p>
            <a:pPr algn="ctr"/>
            <a:r>
              <a:rPr lang="en-US" sz="4400" b="1" dirty="0" smtClean="0">
                <a:solidFill>
                  <a:schemeClr val="bg1"/>
                </a:solidFill>
              </a:rPr>
              <a:t>Transform your yard </a:t>
            </a:r>
            <a:endParaRPr lang="en-US" sz="4400" b="1" dirty="0">
              <a:solidFill>
                <a:schemeClr val="bg1"/>
              </a:solidFill>
            </a:endParaRPr>
          </a:p>
        </p:txBody>
      </p:sp>
      <p:pic>
        <p:nvPicPr>
          <p:cNvPr id="2050" name="Picture 2" descr="http://john-gilbert.co.uk/wp-content/uploads/2010/10/PA19119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4271576" cy="32036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avenscourtgardens.files.wordpress.com/2014/10/img_3858-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6200" y="4038600"/>
            <a:ext cx="501672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43400" y="1184860"/>
            <a:ext cx="4191000" cy="2777540"/>
          </a:xfrm>
          <a:prstGeom prst="rect">
            <a:avLst/>
          </a:prstGeom>
        </p:spPr>
      </p:pic>
    </p:spTree>
    <p:extLst>
      <p:ext uri="{BB962C8B-B14F-4D97-AF65-F5344CB8AC3E}">
        <p14:creationId xmlns:p14="http://schemas.microsoft.com/office/powerpoint/2010/main" val="8688838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rumix.com/images/2013/07/gardens-1600x1200-follow-my-bliss-japanese-gardens-of-portland-urumix.com.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24922" y="53340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indenhillgardens.files.wordpress.com/2010/02/front-garden.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29200" y="3886200"/>
            <a:ext cx="3925244" cy="261461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4800" y="3711719"/>
            <a:ext cx="4004411"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81000"/>
            <a:ext cx="4572000" cy="769441"/>
          </a:xfrm>
          <a:prstGeom prst="rect">
            <a:avLst/>
          </a:prstGeom>
          <a:noFill/>
        </p:spPr>
        <p:txBody>
          <a:bodyPr wrap="square" rtlCol="0">
            <a:spAutoFit/>
          </a:bodyPr>
          <a:lstStyle/>
          <a:p>
            <a:pPr algn="ctr"/>
            <a:r>
              <a:rPr lang="en-US" sz="4400" b="1" dirty="0" smtClean="0">
                <a:solidFill>
                  <a:schemeClr val="bg1"/>
                </a:solidFill>
              </a:rPr>
              <a:t>Gardens</a:t>
            </a:r>
            <a:endParaRPr lang="en-US" sz="4400" b="1" dirty="0">
              <a:solidFill>
                <a:schemeClr val="bg1"/>
              </a:solidFill>
            </a:endParaRPr>
          </a:p>
        </p:txBody>
      </p:sp>
    </p:spTree>
    <p:extLst>
      <p:ext uri="{BB962C8B-B14F-4D97-AF65-F5344CB8AC3E}">
        <p14:creationId xmlns:p14="http://schemas.microsoft.com/office/powerpoint/2010/main" val="410550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00" y="0"/>
            <a:ext cx="8126146" cy="6858000"/>
          </a:xfrm>
          <a:prstGeom prst="rect">
            <a:avLst/>
          </a:prstGeom>
        </p:spPr>
      </p:pic>
      <p:sp>
        <p:nvSpPr>
          <p:cNvPr id="2" name="TextBox 1"/>
          <p:cNvSpPr txBox="1"/>
          <p:nvPr/>
        </p:nvSpPr>
        <p:spPr>
          <a:xfrm>
            <a:off x="914400" y="3352800"/>
            <a:ext cx="7175462" cy="461665"/>
          </a:xfrm>
          <a:prstGeom prst="rect">
            <a:avLst/>
          </a:prstGeom>
          <a:solidFill>
            <a:schemeClr val="bg1">
              <a:alpha val="63000"/>
            </a:schemeClr>
          </a:solidFill>
        </p:spPr>
        <p:txBody>
          <a:bodyPr wrap="none" rtlCol="0">
            <a:spAutoFit/>
          </a:bodyPr>
          <a:lstStyle/>
          <a:p>
            <a:r>
              <a:rPr lang="en-US" sz="2400" dirty="0" err="1">
                <a:solidFill>
                  <a:srgbClr val="FFFFFF"/>
                </a:solidFill>
              </a:rPr>
              <a:t>nwf.org</a:t>
            </a:r>
            <a:r>
              <a:rPr lang="en-US" sz="2400" dirty="0">
                <a:solidFill>
                  <a:srgbClr val="FFFFFF"/>
                </a:solidFill>
              </a:rPr>
              <a:t>/how-to-help/garden-for-</a:t>
            </a:r>
            <a:r>
              <a:rPr lang="en-US" sz="2400" dirty="0" err="1">
                <a:solidFill>
                  <a:srgbClr val="FFFFFF"/>
                </a:solidFill>
              </a:rPr>
              <a:t>wildlife.aspx</a:t>
            </a:r>
            <a:endParaRPr lang="en-US" sz="2400" dirty="0">
              <a:solidFill>
                <a:srgbClr val="FFFFFF"/>
              </a:solidFill>
            </a:endParaRPr>
          </a:p>
        </p:txBody>
      </p:sp>
    </p:spTree>
    <p:extLst>
      <p:ext uri="{BB962C8B-B14F-4D97-AF65-F5344CB8AC3E}">
        <p14:creationId xmlns:p14="http://schemas.microsoft.com/office/powerpoint/2010/main" val="2472728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14400" y="0"/>
            <a:ext cx="7524958" cy="924475"/>
          </a:xfrm>
        </p:spPr>
        <p:txBody>
          <a:bodyPr/>
          <a:lstStyle/>
          <a:p>
            <a:pPr algn="ctr"/>
            <a:r>
              <a:rPr lang="en-US" sz="4400" dirty="0" smtClean="0">
                <a:solidFill>
                  <a:schemeClr val="bg1"/>
                </a:solidFill>
              </a:rPr>
              <a:t>Provide a water source</a:t>
            </a:r>
            <a:endParaRPr lang="en-US" sz="4400" dirty="0">
              <a:solidFill>
                <a:schemeClr val="bg1"/>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6131" y="4191000"/>
            <a:ext cx="5327869" cy="26670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838200"/>
            <a:ext cx="5257800" cy="3875750"/>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0200" y="838200"/>
            <a:ext cx="2362200" cy="324013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800" y="4800600"/>
            <a:ext cx="3175000" cy="2043266"/>
          </a:xfrm>
          <a:prstGeom prst="rect">
            <a:avLst/>
          </a:prstGeom>
        </p:spPr>
      </p:pic>
    </p:spTree>
    <p:extLst>
      <p:ext uri="{BB962C8B-B14F-4D97-AF65-F5344CB8AC3E}">
        <p14:creationId xmlns:p14="http://schemas.microsoft.com/office/powerpoint/2010/main" val="20693376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990600"/>
            <a:ext cx="5877743" cy="3886200"/>
          </a:xfrm>
          <a:prstGeom prst="rect">
            <a:avLst/>
          </a:prstGeom>
        </p:spPr>
      </p:pic>
      <p:sp>
        <p:nvSpPr>
          <p:cNvPr id="4" name="Title 1"/>
          <p:cNvSpPr>
            <a:spLocks noGrp="1"/>
          </p:cNvSpPr>
          <p:nvPr>
            <p:ph type="title"/>
          </p:nvPr>
        </p:nvSpPr>
        <p:spPr>
          <a:xfrm>
            <a:off x="87923" y="-228600"/>
            <a:ext cx="8827477" cy="1565031"/>
          </a:xfrm>
        </p:spPr>
        <p:txBody>
          <a:bodyPr/>
          <a:lstStyle/>
          <a:p>
            <a:pPr algn="ctr"/>
            <a:r>
              <a:rPr lang="en-US" sz="4400" b="1" dirty="0" smtClean="0">
                <a:solidFill>
                  <a:schemeClr val="bg1"/>
                </a:solidFill>
              </a:rPr>
              <a:t>Remove invasive plants</a:t>
            </a:r>
            <a:endParaRPr lang="en-US" sz="4400" b="1" dirty="0">
              <a:solidFill>
                <a:schemeClr val="bg1"/>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8400" y="3542855"/>
            <a:ext cx="4165600" cy="3329889"/>
          </a:xfrm>
          <a:prstGeom prst="rect">
            <a:avLst/>
          </a:prstGeom>
        </p:spPr>
      </p:pic>
    </p:spTree>
    <p:extLst>
      <p:ext uri="{BB962C8B-B14F-4D97-AF65-F5344CB8AC3E}">
        <p14:creationId xmlns:p14="http://schemas.microsoft.com/office/powerpoint/2010/main" val="15428087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7923" y="-228600"/>
            <a:ext cx="8827477" cy="1565031"/>
          </a:xfrm>
        </p:spPr>
        <p:txBody>
          <a:bodyPr/>
          <a:lstStyle/>
          <a:p>
            <a:pPr algn="ctr"/>
            <a:r>
              <a:rPr lang="en-US" sz="4400" b="1" dirty="0" smtClean="0">
                <a:solidFill>
                  <a:schemeClr val="bg1"/>
                </a:solidFill>
              </a:rPr>
              <a:t>Assist in </a:t>
            </a:r>
            <a:r>
              <a:rPr lang="en-US" sz="4400" b="1" dirty="0" err="1" smtClean="0">
                <a:solidFill>
                  <a:schemeClr val="bg1"/>
                </a:solidFill>
              </a:rPr>
              <a:t>clean-ups</a:t>
            </a:r>
            <a:endParaRPr lang="en-US" sz="4400" b="1" dirty="0">
              <a:solidFill>
                <a:schemeClr val="bg1"/>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990600"/>
            <a:ext cx="4289948" cy="29972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3810000"/>
            <a:ext cx="4572000" cy="2849425"/>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8200" y="990600"/>
            <a:ext cx="4114800" cy="2717682"/>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839" y="4038600"/>
            <a:ext cx="4029561" cy="2755900"/>
          </a:xfrm>
          <a:prstGeom prst="rect">
            <a:avLst/>
          </a:prstGeom>
        </p:spPr>
      </p:pic>
    </p:spTree>
    <p:extLst>
      <p:ext uri="{BB962C8B-B14F-4D97-AF65-F5344CB8AC3E}">
        <p14:creationId xmlns:p14="http://schemas.microsoft.com/office/powerpoint/2010/main" val="264727201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6" y="0"/>
            <a:ext cx="8836024" cy="924475"/>
          </a:xfrm>
        </p:spPr>
        <p:txBody>
          <a:bodyPr/>
          <a:lstStyle/>
          <a:p>
            <a:pPr algn="ctr"/>
            <a:r>
              <a:rPr lang="en-US" sz="3600" b="1" dirty="0" smtClean="0">
                <a:solidFill>
                  <a:schemeClr val="bg1"/>
                </a:solidFill>
              </a:rPr>
              <a:t>Support Local </a:t>
            </a:r>
            <a:r>
              <a:rPr lang="en-US" sz="3600" b="1" dirty="0">
                <a:solidFill>
                  <a:schemeClr val="bg1"/>
                </a:solidFill>
              </a:rPr>
              <a:t>E</a:t>
            </a:r>
            <a:r>
              <a:rPr lang="en-US" sz="3600" b="1" dirty="0" smtClean="0">
                <a:solidFill>
                  <a:schemeClr val="bg1"/>
                </a:solidFill>
              </a:rPr>
              <a:t>nvironmental </a:t>
            </a:r>
            <a:r>
              <a:rPr lang="en-US" sz="3600" b="1" dirty="0">
                <a:solidFill>
                  <a:schemeClr val="bg1"/>
                </a:solidFill>
              </a:rPr>
              <a:t>G</a:t>
            </a:r>
            <a:r>
              <a:rPr lang="en-US" sz="3600" b="1" dirty="0" smtClean="0">
                <a:solidFill>
                  <a:schemeClr val="bg1"/>
                </a:solidFill>
              </a:rPr>
              <a:t>roups</a:t>
            </a:r>
            <a:endParaRPr lang="en-US" sz="3600" b="1" dirty="0">
              <a:solidFill>
                <a:schemeClr val="bg1"/>
              </a:solidFill>
            </a:endParaRPr>
          </a:p>
        </p:txBody>
      </p:sp>
      <p:pic>
        <p:nvPicPr>
          <p:cNvPr id="1026" name="Picture 2" descr="http://best.org.bm/images/stories/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171700"/>
            <a:ext cx="2414587"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bcdn-profile-a.akamaihd.net/hprofile-ak-ash1/373330_88153014858_1002817767_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3962400"/>
            <a:ext cx="1018902" cy="9906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jamaica environment tru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Image result for jamaica environment tru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s://crispyfajita.files.wordpress.com/2011/06/jamaica-environment-trust-log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53001" y="3581400"/>
            <a:ext cx="2362199" cy="1006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96200" y="762000"/>
            <a:ext cx="1195753" cy="1828800"/>
          </a:xfrm>
          <a:prstGeom prst="rect">
            <a:avLst/>
          </a:prstGeom>
        </p:spPr>
      </p:pic>
      <p:pic>
        <p:nvPicPr>
          <p:cNvPr id="1036" name="Picture 12" descr="http://herbaria.plants.ox.ac.uk/bol/Content/Projects/montserrat/Images/MNTLOGO_REDUCED.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105400" y="4648200"/>
            <a:ext cx="1293091"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irdsCaribbean-3-Color-Logo-MAIN-Medium.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62200" y="3048000"/>
            <a:ext cx="2514600" cy="968121"/>
          </a:xfrm>
          <a:prstGeom prst="rect">
            <a:avLst/>
          </a:prstGeom>
        </p:spPr>
      </p:pic>
      <p:pic>
        <p:nvPicPr>
          <p:cNvPr id="3" name="Picture 2" descr="AMAZONA-LOGOentier.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5138928"/>
            <a:ext cx="1719072" cy="1719072"/>
          </a:xfrm>
          <a:prstGeom prst="rect">
            <a:avLst/>
          </a:prstGeom>
        </p:spPr>
      </p:pic>
      <p:pic>
        <p:nvPicPr>
          <p:cNvPr id="8" name="Picture 7" descr="EAG-logo-transparent-small.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95600" y="990600"/>
            <a:ext cx="2590800" cy="1191768"/>
          </a:xfrm>
          <a:prstGeom prst="rect">
            <a:avLst/>
          </a:prstGeom>
        </p:spPr>
      </p:pic>
      <p:pic>
        <p:nvPicPr>
          <p:cNvPr id="9" name="Picture 8" descr="AnguillaNationalTrust.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426487" y="5917127"/>
            <a:ext cx="2679700" cy="910886"/>
          </a:xfrm>
          <a:prstGeom prst="rect">
            <a:avLst/>
          </a:prstGeom>
        </p:spPr>
      </p:pic>
      <p:pic>
        <p:nvPicPr>
          <p:cNvPr id="12" name="Picture 11" descr="BermudaAudubonSociety.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28600" y="838200"/>
            <a:ext cx="1197864" cy="1240536"/>
          </a:xfrm>
          <a:prstGeom prst="rect">
            <a:avLst/>
          </a:prstGeom>
        </p:spPr>
      </p:pic>
      <p:pic>
        <p:nvPicPr>
          <p:cNvPr id="13" name="Picture 12" descr="BVI Cons and Fish logo copy.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44183" y="2438400"/>
            <a:ext cx="1075617" cy="1079500"/>
          </a:xfrm>
          <a:prstGeom prst="rect">
            <a:avLst/>
          </a:prstGeom>
        </p:spPr>
      </p:pic>
      <p:pic>
        <p:nvPicPr>
          <p:cNvPr id="14" name="Picture 13" descr="DCNA_logo.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90800" y="4114800"/>
            <a:ext cx="2235200" cy="1059459"/>
          </a:xfrm>
          <a:prstGeom prst="rect">
            <a:avLst/>
          </a:prstGeom>
        </p:spPr>
      </p:pic>
      <p:pic>
        <p:nvPicPr>
          <p:cNvPr id="15" name="Picture 14" descr="Grupo Accion ecologica:logo copy.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638800" y="1219200"/>
            <a:ext cx="1905000" cy="1160247"/>
          </a:xfrm>
          <a:prstGeom prst="rect">
            <a:avLst/>
          </a:prstGeom>
        </p:spPr>
      </p:pic>
      <p:pic>
        <p:nvPicPr>
          <p:cNvPr id="16" name="Picture 15" descr="SociedadOrnithologiaPuertorriquena.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971800" y="5257800"/>
            <a:ext cx="1656568" cy="1282700"/>
          </a:xfrm>
          <a:prstGeom prst="rect">
            <a:avLst/>
          </a:prstGeom>
        </p:spPr>
      </p:pic>
      <p:pic>
        <p:nvPicPr>
          <p:cNvPr id="17" name="Picture 16" descr="TurksAndCaicosNationalTrust.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828800" y="5257800"/>
            <a:ext cx="1082628" cy="1295399"/>
          </a:xfrm>
          <a:prstGeom prst="rect">
            <a:avLst/>
          </a:prstGeom>
        </p:spPr>
      </p:pic>
      <p:pic>
        <p:nvPicPr>
          <p:cNvPr id="18" name="Picture 17" descr="AvianEyes logo 2a.jp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153400" y="4876800"/>
            <a:ext cx="891540" cy="893064"/>
          </a:xfrm>
          <a:prstGeom prst="rect">
            <a:avLst/>
          </a:prstGeom>
        </p:spPr>
      </p:pic>
      <p:pic>
        <p:nvPicPr>
          <p:cNvPr id="19" name="Picture 18" descr="Jost Van Dykes-JVDSealType.pdf"/>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096000" y="2667000"/>
            <a:ext cx="2895600" cy="706953"/>
          </a:xfrm>
          <a:prstGeom prst="rect">
            <a:avLst/>
          </a:prstGeom>
        </p:spPr>
      </p:pic>
      <p:pic>
        <p:nvPicPr>
          <p:cNvPr id="20" name="Picture 19" descr="Asa Wright logo copy.jp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295400" y="4114800"/>
            <a:ext cx="981456" cy="969264"/>
          </a:xfrm>
          <a:prstGeom prst="rect">
            <a:avLst/>
          </a:prstGeom>
        </p:spPr>
      </p:pic>
      <p:pic>
        <p:nvPicPr>
          <p:cNvPr id="21" name="Picture 20" descr="BirdLife Jamaica Logo.jp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524000" y="838200"/>
            <a:ext cx="1219200" cy="1219200"/>
          </a:xfrm>
          <a:prstGeom prst="rect">
            <a:avLst/>
          </a:prstGeom>
        </p:spPr>
      </p:pic>
      <p:pic>
        <p:nvPicPr>
          <p:cNvPr id="23" name="Picture 22" descr="Logo SOH.fh10.jp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553200" y="4800599"/>
            <a:ext cx="1371600" cy="1043082"/>
          </a:xfrm>
          <a:prstGeom prst="rect">
            <a:avLst/>
          </a:prstGeom>
        </p:spPr>
      </p:pic>
      <p:pic>
        <p:nvPicPr>
          <p:cNvPr id="24" name="Picture 23" descr="nepa logo.JP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882900" y="2286000"/>
            <a:ext cx="1841500" cy="706006"/>
          </a:xfrm>
          <a:prstGeom prst="rect">
            <a:avLst/>
          </a:prstGeom>
        </p:spPr>
      </p:pic>
      <p:pic>
        <p:nvPicPr>
          <p:cNvPr id="25" name="Picture 24" descr="Para la Naturaleza.png"/>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4724400" y="5943600"/>
            <a:ext cx="1587500" cy="825500"/>
          </a:xfrm>
          <a:prstGeom prst="rect">
            <a:avLst/>
          </a:prstGeom>
        </p:spPr>
      </p:pic>
      <p:pic>
        <p:nvPicPr>
          <p:cNvPr id="26" name="Picture 25" descr="C-Cam Logo-05.pn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391399" y="3505200"/>
            <a:ext cx="1371601" cy="1200152"/>
          </a:xfrm>
          <a:prstGeom prst="rect">
            <a:avLst/>
          </a:prstGeom>
        </p:spPr>
      </p:pic>
      <p:pic>
        <p:nvPicPr>
          <p:cNvPr id="27" name="Picture 26" descr="JCDT-LOGO.jp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47800" y="3124200"/>
            <a:ext cx="865792" cy="901700"/>
          </a:xfrm>
          <a:prstGeom prst="rect">
            <a:avLst/>
          </a:prstGeom>
        </p:spPr>
      </p:pic>
      <p:pic>
        <p:nvPicPr>
          <p:cNvPr id="28" name="Picture 27" descr="Grenada Dove Conservation Programme logo.jpg"/>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0" y="3124200"/>
            <a:ext cx="1378464" cy="695957"/>
          </a:xfrm>
          <a:prstGeom prst="rect">
            <a:avLst/>
          </a:prstGeom>
        </p:spPr>
      </p:pic>
    </p:spTree>
    <p:extLst>
      <p:ext uri="{BB962C8B-B14F-4D97-AF65-F5344CB8AC3E}">
        <p14:creationId xmlns:p14="http://schemas.microsoft.com/office/powerpoint/2010/main" val="3513580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305800" cy="924475"/>
          </a:xfrm>
        </p:spPr>
        <p:txBody>
          <a:bodyPr/>
          <a:lstStyle/>
          <a:p>
            <a:pPr algn="ctr"/>
            <a:r>
              <a:rPr lang="en-US" sz="3600" dirty="0" smtClean="0">
                <a:solidFill>
                  <a:srgbClr val="000000"/>
                </a:solidFill>
              </a:rPr>
              <a:t>Native </a:t>
            </a:r>
            <a:r>
              <a:rPr lang="en-US" sz="3600" dirty="0">
                <a:solidFill>
                  <a:srgbClr val="000000"/>
                </a:solidFill>
              </a:rPr>
              <a:t>p</a:t>
            </a:r>
            <a:r>
              <a:rPr lang="en-US" sz="3600" dirty="0" smtClean="0">
                <a:solidFill>
                  <a:srgbClr val="000000"/>
                </a:solidFill>
              </a:rPr>
              <a:t>lant experts share their knowledge</a:t>
            </a:r>
            <a:endParaRPr lang="en-US" sz="3600" dirty="0">
              <a:solidFill>
                <a:srgbClr val="000000"/>
              </a:solidFill>
            </a:endParaRPr>
          </a:p>
        </p:txBody>
      </p:sp>
      <p:pic>
        <p:nvPicPr>
          <p:cNvPr id="4" name="Picture 3" descr="L109019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200" y="1752600"/>
            <a:ext cx="4368799" cy="32766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1600200"/>
            <a:ext cx="3245999" cy="3581400"/>
          </a:xfrm>
          <a:prstGeom prst="rect">
            <a:avLst/>
          </a:prstGeom>
        </p:spPr>
      </p:pic>
      <p:sp>
        <p:nvSpPr>
          <p:cNvPr id="6" name="TextBox 5"/>
          <p:cNvSpPr txBox="1"/>
          <p:nvPr/>
        </p:nvSpPr>
        <p:spPr>
          <a:xfrm>
            <a:off x="762000" y="5334000"/>
            <a:ext cx="2895600" cy="1200329"/>
          </a:xfrm>
          <a:prstGeom prst="rect">
            <a:avLst/>
          </a:prstGeom>
          <a:noFill/>
        </p:spPr>
        <p:txBody>
          <a:bodyPr wrap="square" rtlCol="0">
            <a:spAutoFit/>
          </a:bodyPr>
          <a:lstStyle/>
          <a:p>
            <a:r>
              <a:rPr lang="en-US" dirty="0" smtClean="0"/>
              <a:t>Dr. Joe </a:t>
            </a:r>
            <a:r>
              <a:rPr lang="en-US" dirty="0" err="1" smtClean="0"/>
              <a:t>Wunderle</a:t>
            </a:r>
            <a:endParaRPr lang="en-US" dirty="0" smtClean="0"/>
          </a:p>
          <a:p>
            <a:r>
              <a:rPr lang="en-US" dirty="0" smtClean="0"/>
              <a:t>US Forest Service, Institute of Tropical Forestry, Puerto Rico</a:t>
            </a:r>
            <a:endParaRPr lang="en-US" dirty="0"/>
          </a:p>
        </p:txBody>
      </p:sp>
      <p:sp>
        <p:nvSpPr>
          <p:cNvPr id="7" name="TextBox 6"/>
          <p:cNvSpPr txBox="1"/>
          <p:nvPr/>
        </p:nvSpPr>
        <p:spPr>
          <a:xfrm>
            <a:off x="5334000" y="5181600"/>
            <a:ext cx="2819400" cy="1200329"/>
          </a:xfrm>
          <a:prstGeom prst="rect">
            <a:avLst/>
          </a:prstGeom>
          <a:noFill/>
        </p:spPr>
        <p:txBody>
          <a:bodyPr wrap="square" rtlCol="0">
            <a:spAutoFit/>
          </a:bodyPr>
          <a:lstStyle/>
          <a:p>
            <a:r>
              <a:rPr lang="en-US" dirty="0" smtClean="0"/>
              <a:t>Mr. Pericles </a:t>
            </a:r>
            <a:r>
              <a:rPr lang="en-US" dirty="0" err="1" smtClean="0"/>
              <a:t>Maillis</a:t>
            </a:r>
            <a:r>
              <a:rPr lang="en-US" dirty="0" smtClean="0"/>
              <a:t>, self-taught botanist/ naturalist, Nassau, Bahamas</a:t>
            </a:r>
            <a:endParaRPr lang="en-US" dirty="0"/>
          </a:p>
        </p:txBody>
      </p:sp>
    </p:spTree>
    <p:extLst>
      <p:ext uri="{BB962C8B-B14F-4D97-AF65-F5344CB8AC3E}">
        <p14:creationId xmlns:p14="http://schemas.microsoft.com/office/powerpoint/2010/main" val="4084797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53558" cy="924475"/>
          </a:xfrm>
        </p:spPr>
        <p:txBody>
          <a:bodyPr/>
          <a:lstStyle/>
          <a:p>
            <a:r>
              <a:rPr lang="en-US" dirty="0" smtClean="0">
                <a:solidFill>
                  <a:srgbClr val="000000"/>
                </a:solidFill>
              </a:rPr>
              <a:t>Why do we </a:t>
            </a:r>
            <a:r>
              <a:rPr lang="en-US" dirty="0">
                <a:solidFill>
                  <a:srgbClr val="000000"/>
                </a:solidFill>
              </a:rPr>
              <a:t>need to </a:t>
            </a:r>
            <a:r>
              <a:rPr lang="en-US" dirty="0" smtClean="0">
                <a:solidFill>
                  <a:srgbClr val="000000"/>
                </a:solidFill>
              </a:rPr>
              <a:t>restore and provide backyard habitats </a:t>
            </a:r>
            <a:r>
              <a:rPr lang="en-US" dirty="0">
                <a:solidFill>
                  <a:srgbClr val="000000"/>
                </a:solidFill>
              </a:rPr>
              <a:t>for </a:t>
            </a:r>
            <a:r>
              <a:rPr lang="en-US" dirty="0" smtClean="0">
                <a:solidFill>
                  <a:srgbClr val="000000"/>
                </a:solidFill>
              </a:rPr>
              <a:t>birds?</a:t>
            </a:r>
            <a:endParaRPr lang="en-US" dirty="0">
              <a:solidFill>
                <a:schemeClr val="bg1"/>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b="-35906"/>
          <a:stretch/>
        </p:blipFill>
        <p:spPr>
          <a:xfrm>
            <a:off x="4868862" y="4288536"/>
            <a:ext cx="4300538" cy="3474720"/>
          </a:xfrm>
          <a:prstGeom prst="rect">
            <a:avLst/>
          </a:prstGeom>
        </p:spPr>
      </p:pic>
      <p:sp>
        <p:nvSpPr>
          <p:cNvPr id="7" name="TextBox 6"/>
          <p:cNvSpPr txBox="1"/>
          <p:nvPr/>
        </p:nvSpPr>
        <p:spPr>
          <a:xfrm>
            <a:off x="1828800" y="5943600"/>
            <a:ext cx="2971800" cy="369332"/>
          </a:xfrm>
          <a:prstGeom prst="rect">
            <a:avLst/>
          </a:prstGeom>
          <a:noFill/>
        </p:spPr>
        <p:txBody>
          <a:bodyPr wrap="square" rtlCol="0">
            <a:spAutoFit/>
          </a:bodyPr>
          <a:lstStyle/>
          <a:p>
            <a:r>
              <a:rPr lang="en-US" dirty="0" smtClean="0"/>
              <a:t>Northern Mockingbird</a:t>
            </a:r>
            <a:endParaRPr lang="en-US" dirty="0"/>
          </a:p>
        </p:txBody>
      </p:sp>
      <p:sp>
        <p:nvSpPr>
          <p:cNvPr id="3" name="Rectangle 2"/>
          <p:cNvSpPr/>
          <p:nvPr/>
        </p:nvSpPr>
        <p:spPr>
          <a:xfrm>
            <a:off x="457200" y="1432679"/>
            <a:ext cx="7010400" cy="3139321"/>
          </a:xfrm>
          <a:prstGeom prst="rect">
            <a:avLst/>
          </a:prstGeom>
        </p:spPr>
        <p:txBody>
          <a:bodyPr wrap="square">
            <a:spAutoFit/>
          </a:bodyPr>
          <a:lstStyle/>
          <a:p>
            <a:pPr marL="342900" lvl="0" indent="-342900" defTabSz="457200">
              <a:spcBef>
                <a:spcPct val="20000"/>
              </a:spcBef>
              <a:spcAft>
                <a:spcPts val="600"/>
              </a:spcAft>
              <a:buClr>
                <a:srgbClr val="C8C8B1"/>
              </a:buClr>
              <a:buFont typeface="Wingdings 2" charset="2"/>
              <a:buChar char=""/>
            </a:pPr>
            <a:r>
              <a:rPr lang="en-US" sz="2000" dirty="0" smtClean="0"/>
              <a:t>Before man, migratory </a:t>
            </a:r>
            <a:r>
              <a:rPr lang="en-US" sz="2000" dirty="0"/>
              <a:t>and local birds previously had vast forest areas that provided shelter, food and water</a:t>
            </a:r>
          </a:p>
          <a:p>
            <a:pPr marL="342900" lvl="0" indent="-342900" defTabSz="457200">
              <a:spcBef>
                <a:spcPct val="20000"/>
              </a:spcBef>
              <a:spcAft>
                <a:spcPts val="600"/>
              </a:spcAft>
              <a:buClr>
                <a:srgbClr val="C8C8B1"/>
              </a:buClr>
              <a:buFont typeface="Wingdings 2" charset="2"/>
              <a:buChar char=""/>
            </a:pPr>
            <a:r>
              <a:rPr lang="en-US" sz="2000" dirty="0"/>
              <a:t>H</a:t>
            </a:r>
            <a:r>
              <a:rPr lang="en-US" sz="2000" dirty="0" smtClean="0"/>
              <a:t>umans </a:t>
            </a:r>
            <a:r>
              <a:rPr lang="en-US" sz="2000" dirty="0"/>
              <a:t>have built cities, suburbs and housing developments, often with no trees, and hence no value to birds.</a:t>
            </a:r>
          </a:p>
          <a:p>
            <a:pPr marL="342900" lvl="0" indent="-342900" defTabSz="457200">
              <a:spcBef>
                <a:spcPct val="20000"/>
              </a:spcBef>
              <a:spcAft>
                <a:spcPts val="600"/>
              </a:spcAft>
              <a:buClr>
                <a:srgbClr val="C8C8B1"/>
              </a:buClr>
              <a:buFont typeface="Wingdings 2" charset="2"/>
              <a:buChar char=""/>
            </a:pPr>
            <a:r>
              <a:rPr lang="en-US" sz="2000" dirty="0"/>
              <a:t>Migratory birds arrive exhausted and need food and water fast! If there is a hurricane coming, they need thickets and shelter.</a:t>
            </a:r>
          </a:p>
        </p:txBody>
      </p:sp>
    </p:spTree>
    <p:extLst>
      <p:ext uri="{BB962C8B-B14F-4D97-AF65-F5344CB8AC3E}">
        <p14:creationId xmlns:p14="http://schemas.microsoft.com/office/powerpoint/2010/main" val="28227005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illigalloubird.com/wp-content/uploads/2014/04/bird_v-flyi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914400"/>
            <a:ext cx="8086725" cy="53816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75888" y="1892163"/>
            <a:ext cx="7125112" cy="4051437"/>
          </a:xfrm>
        </p:spPr>
        <p:txBody>
          <a:bodyPr>
            <a:noAutofit/>
          </a:bodyPr>
          <a:lstStyle/>
          <a:p>
            <a:r>
              <a:rPr lang="en-US" dirty="0" smtClean="0"/>
              <a:t>The seasonal movement of birds from one geographic area to another. </a:t>
            </a:r>
          </a:p>
          <a:p>
            <a:r>
              <a:rPr lang="en-US" dirty="0" smtClean="0"/>
              <a:t>Fly hundreds to thousands of miles a year</a:t>
            </a:r>
          </a:p>
          <a:p>
            <a:r>
              <a:rPr lang="en-US" dirty="0" smtClean="0"/>
              <a:t>Three Types</a:t>
            </a:r>
          </a:p>
          <a:p>
            <a:r>
              <a:rPr lang="en-US" dirty="0" smtClean="0"/>
              <a:t>Short, medium and long distance</a:t>
            </a:r>
            <a:endParaRPr lang="en-US" dirty="0"/>
          </a:p>
          <a:p>
            <a:pPr marL="971550" lvl="1" indent="-571500">
              <a:buFont typeface="+mj-lt"/>
              <a:buAutoNum type="romanUcPeriod"/>
            </a:pPr>
            <a:r>
              <a:rPr lang="en-US" dirty="0" smtClean="0"/>
              <a:t>Summer migrants</a:t>
            </a:r>
          </a:p>
          <a:p>
            <a:pPr marL="971550" lvl="1" indent="-571500">
              <a:buFont typeface="+mj-lt"/>
              <a:buAutoNum type="romanUcPeriod"/>
            </a:pPr>
            <a:r>
              <a:rPr lang="en-US" dirty="0" smtClean="0"/>
              <a:t>Winter migrants</a:t>
            </a:r>
          </a:p>
          <a:p>
            <a:r>
              <a:rPr lang="en-US" dirty="0" smtClean="0"/>
              <a:t>Reasons for migration</a:t>
            </a:r>
          </a:p>
          <a:p>
            <a:pPr marL="971550" lvl="1" indent="-571500">
              <a:buFont typeface="+mj-lt"/>
              <a:buAutoNum type="romanUcPeriod"/>
            </a:pPr>
            <a:r>
              <a:rPr lang="en-US" dirty="0" smtClean="0"/>
              <a:t>Food</a:t>
            </a:r>
          </a:p>
          <a:p>
            <a:pPr marL="971550" lvl="1" indent="-571500">
              <a:buFont typeface="+mj-lt"/>
              <a:buAutoNum type="romanUcPeriod"/>
            </a:pPr>
            <a:r>
              <a:rPr lang="en-US" dirty="0" smtClean="0"/>
              <a:t>Nesting</a:t>
            </a:r>
          </a:p>
          <a:p>
            <a:pPr marL="0" indent="0">
              <a:buNone/>
            </a:pPr>
            <a:endParaRPr lang="en-US" dirty="0" smtClean="0"/>
          </a:p>
          <a:p>
            <a:pPr marL="0" indent="0">
              <a:buNone/>
            </a:pPr>
            <a:endParaRPr lang="en-US" dirty="0" smtClean="0"/>
          </a:p>
          <a:p>
            <a:endParaRPr lang="en-US" dirty="0"/>
          </a:p>
        </p:txBody>
      </p:sp>
      <p:sp>
        <p:nvSpPr>
          <p:cNvPr id="2" name="Title 1"/>
          <p:cNvSpPr>
            <a:spLocks noGrp="1"/>
          </p:cNvSpPr>
          <p:nvPr>
            <p:ph type="title"/>
          </p:nvPr>
        </p:nvSpPr>
        <p:spPr>
          <a:xfrm>
            <a:off x="457200" y="76200"/>
            <a:ext cx="8458199" cy="924475"/>
          </a:xfrm>
        </p:spPr>
        <p:txBody>
          <a:bodyPr/>
          <a:lstStyle/>
          <a:p>
            <a:pPr algn="ctr"/>
            <a:r>
              <a:rPr lang="en-US" sz="4400" b="1" dirty="0" smtClean="0">
                <a:solidFill>
                  <a:schemeClr val="bg1"/>
                </a:solidFill>
              </a:rPr>
              <a:t>What is Bird Migration?</a:t>
            </a:r>
            <a:endParaRPr lang="en-US" sz="4400" b="1" dirty="0">
              <a:solidFill>
                <a:schemeClr val="bg1"/>
              </a:solidFill>
            </a:endParaRPr>
          </a:p>
        </p:txBody>
      </p:sp>
      <p:pic>
        <p:nvPicPr>
          <p:cNvPr id="3080" name="Picture 8" descr="http://diva-sales.com/yahoo_site_admin/assets/images/birds_feeding.293181042_st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5158" y="4794620"/>
            <a:ext cx="2973137" cy="22298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nestwatch.org/wp-content/uploads/2012/05/WAVI-Nest_Guy-Lichter-1024x73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4818683"/>
            <a:ext cx="2971800" cy="21185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920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27038"/>
          <a:stretch/>
        </p:blipFill>
        <p:spPr>
          <a:xfrm>
            <a:off x="5562600" y="4495800"/>
            <a:ext cx="3581400" cy="3024594"/>
          </a:xfrm>
          <a:prstGeom prst="rect">
            <a:avLst/>
          </a:prstGeom>
        </p:spPr>
      </p:pic>
      <p:sp>
        <p:nvSpPr>
          <p:cNvPr id="5" name="TextBox 4"/>
          <p:cNvSpPr txBox="1"/>
          <p:nvPr/>
        </p:nvSpPr>
        <p:spPr>
          <a:xfrm>
            <a:off x="3276600" y="5791200"/>
            <a:ext cx="2362200" cy="369332"/>
          </a:xfrm>
          <a:prstGeom prst="rect">
            <a:avLst/>
          </a:prstGeom>
          <a:noFill/>
        </p:spPr>
        <p:txBody>
          <a:bodyPr wrap="square" rtlCol="0">
            <a:spAutoFit/>
          </a:bodyPr>
          <a:lstStyle/>
          <a:p>
            <a:r>
              <a:rPr lang="en-US" dirty="0" smtClean="0"/>
              <a:t>Black-billed Parrot</a:t>
            </a:r>
            <a:endParaRPr lang="en-US" dirty="0"/>
          </a:p>
        </p:txBody>
      </p:sp>
      <p:sp>
        <p:nvSpPr>
          <p:cNvPr id="6" name="TextBox 5"/>
          <p:cNvSpPr txBox="1"/>
          <p:nvPr/>
        </p:nvSpPr>
        <p:spPr>
          <a:xfrm>
            <a:off x="5638800" y="6581001"/>
            <a:ext cx="2362200" cy="276999"/>
          </a:xfrm>
          <a:prstGeom prst="rect">
            <a:avLst/>
          </a:prstGeom>
          <a:noFill/>
        </p:spPr>
        <p:txBody>
          <a:bodyPr wrap="square" rtlCol="0">
            <a:spAutoFit/>
          </a:bodyPr>
          <a:lstStyle/>
          <a:p>
            <a:r>
              <a:rPr lang="en-US" sz="1200" dirty="0" smtClean="0"/>
              <a:t>Wendy Lee</a:t>
            </a:r>
            <a:endParaRPr lang="en-US" sz="1200" dirty="0"/>
          </a:p>
        </p:txBody>
      </p:sp>
      <p:sp>
        <p:nvSpPr>
          <p:cNvPr id="8" name="Title 1"/>
          <p:cNvSpPr txBox="1">
            <a:spLocks/>
          </p:cNvSpPr>
          <p:nvPr/>
        </p:nvSpPr>
        <p:spPr>
          <a:xfrm>
            <a:off x="685800" y="381000"/>
            <a:ext cx="7753558"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000000"/>
                </a:solidFill>
              </a:rPr>
              <a:t>Why do we need to restore and provide backyard habitats for birds?</a:t>
            </a:r>
            <a:endParaRPr lang="en-US" dirty="0">
              <a:solidFill>
                <a:schemeClr val="bg1"/>
              </a:solidFill>
            </a:endParaRPr>
          </a:p>
        </p:txBody>
      </p:sp>
      <p:sp>
        <p:nvSpPr>
          <p:cNvPr id="10" name="Content Placeholder 2"/>
          <p:cNvSpPr txBox="1">
            <a:spLocks/>
          </p:cNvSpPr>
          <p:nvPr/>
        </p:nvSpPr>
        <p:spPr>
          <a:xfrm>
            <a:off x="571088" y="1143000"/>
            <a:ext cx="7125112" cy="405143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r>
              <a:rPr lang="en-US" sz="2400" dirty="0" smtClean="0">
                <a:solidFill>
                  <a:srgbClr val="FFFFFF"/>
                </a:solidFill>
              </a:rPr>
              <a:t>It is up to us to make our yards “backyard habitats” – these are vitally important for birds.</a:t>
            </a:r>
          </a:p>
          <a:p>
            <a:r>
              <a:rPr lang="en-US" sz="2400" dirty="0" smtClean="0">
                <a:solidFill>
                  <a:srgbClr val="FFFFFF"/>
                </a:solidFill>
              </a:rPr>
              <a:t>Individuals, neighborhoods and town councils need to work together and encourage planting</a:t>
            </a:r>
          </a:p>
          <a:p>
            <a:r>
              <a:rPr lang="en-US" sz="2400" dirty="0" smtClean="0">
                <a:solidFill>
                  <a:srgbClr val="FFFFFF"/>
                </a:solidFill>
              </a:rPr>
              <a:t>We will reap the benefits—the joy of having birds in our midst!</a:t>
            </a:r>
            <a:endParaRPr lang="en-US" sz="2400" dirty="0">
              <a:solidFill>
                <a:srgbClr val="FFFFFF"/>
              </a:solidFill>
            </a:endParaRPr>
          </a:p>
        </p:txBody>
      </p:sp>
    </p:spTree>
    <p:extLst>
      <p:ext uri="{BB962C8B-B14F-4D97-AF65-F5344CB8AC3E}">
        <p14:creationId xmlns:p14="http://schemas.microsoft.com/office/powerpoint/2010/main" val="33234752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Why is it important to use native plants?</a:t>
            </a:r>
            <a:endParaRPr lang="en-US" dirty="0">
              <a:solidFill>
                <a:srgbClr val="000000"/>
              </a:solidFill>
            </a:endParaRPr>
          </a:p>
        </p:txBody>
      </p:sp>
      <p:sp>
        <p:nvSpPr>
          <p:cNvPr id="3" name="Content Placeholder 2"/>
          <p:cNvSpPr>
            <a:spLocks noGrp="1"/>
          </p:cNvSpPr>
          <p:nvPr>
            <p:ph idx="1"/>
          </p:nvPr>
        </p:nvSpPr>
        <p:spPr>
          <a:xfrm>
            <a:off x="914400" y="1828800"/>
            <a:ext cx="7125112" cy="4051437"/>
          </a:xfrm>
        </p:spPr>
        <p:txBody>
          <a:bodyPr>
            <a:noAutofit/>
          </a:bodyPr>
          <a:lstStyle/>
          <a:p>
            <a:r>
              <a:rPr lang="en-US" sz="2400" dirty="0" smtClean="0"/>
              <a:t>They are adapted to the location (e.g., climate, soil conditions, etc.)</a:t>
            </a:r>
          </a:p>
          <a:p>
            <a:r>
              <a:rPr lang="en-US" sz="2400" dirty="0" smtClean="0"/>
              <a:t>Native trees attract native insects, which some birds eat </a:t>
            </a:r>
          </a:p>
          <a:p>
            <a:r>
              <a:rPr lang="en-US" sz="2400" dirty="0" smtClean="0"/>
              <a:t>Many native plants have cultural value for medicinal purposes (bush medicine) and tea</a:t>
            </a:r>
          </a:p>
          <a:p>
            <a:r>
              <a:rPr lang="en-US" sz="2400" dirty="0" smtClean="0"/>
              <a:t>Preserving native plants helps to preserve Caribbean culture</a:t>
            </a:r>
            <a:endParaRPr lang="en-US" sz="2400" dirty="0"/>
          </a:p>
        </p:txBody>
      </p:sp>
    </p:spTree>
    <p:extLst>
      <p:ext uri="{BB962C8B-B14F-4D97-AF65-F5344CB8AC3E}">
        <p14:creationId xmlns:p14="http://schemas.microsoft.com/office/powerpoint/2010/main" val="39131438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04800"/>
            <a:ext cx="7125113" cy="924475"/>
          </a:xfrm>
        </p:spPr>
        <p:txBody>
          <a:bodyPr/>
          <a:lstStyle/>
          <a:p>
            <a:r>
              <a:rPr lang="en-US" dirty="0" smtClean="0">
                <a:solidFill>
                  <a:srgbClr val="000000"/>
                </a:solidFill>
              </a:rPr>
              <a:t>What about planting exotics?</a:t>
            </a: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6832600" y="4724400"/>
            <a:ext cx="2311400" cy="2133600"/>
          </a:xfrm>
          <a:prstGeom prst="rect">
            <a:avLst/>
          </a:prstGeom>
        </p:spPr>
      </p:pic>
      <p:sp>
        <p:nvSpPr>
          <p:cNvPr id="6" name="Content Placeholder 2"/>
          <p:cNvSpPr>
            <a:spLocks noGrp="1"/>
          </p:cNvSpPr>
          <p:nvPr>
            <p:ph idx="1"/>
          </p:nvPr>
        </p:nvSpPr>
        <p:spPr>
          <a:xfrm>
            <a:off x="457200" y="901563"/>
            <a:ext cx="7924800" cy="4051437"/>
          </a:xfrm>
        </p:spPr>
        <p:txBody>
          <a:bodyPr>
            <a:normAutofit/>
          </a:bodyPr>
          <a:lstStyle/>
          <a:p>
            <a:r>
              <a:rPr lang="en-US" sz="2400" dirty="0" smtClean="0"/>
              <a:t>Use caution – some exotics are </a:t>
            </a:r>
            <a:r>
              <a:rPr lang="en-US" sz="2400" dirty="0" smtClean="0">
                <a:solidFill>
                  <a:srgbClr val="FF0000"/>
                </a:solidFill>
              </a:rPr>
              <a:t>invasive</a:t>
            </a:r>
            <a:r>
              <a:rPr lang="en-US" sz="2400" dirty="0" smtClean="0"/>
              <a:t>, meaning that they can take over a habitat and outcompete/displace native plants</a:t>
            </a:r>
          </a:p>
          <a:p>
            <a:r>
              <a:rPr lang="en-US" sz="2400" dirty="0" smtClean="0"/>
              <a:t>Exotics may escape from our yards or gardens and take over an area (e.g., Brazilian Pepper)</a:t>
            </a:r>
          </a:p>
          <a:p>
            <a:r>
              <a:rPr lang="en-US" sz="2400" dirty="0" smtClean="0"/>
              <a:t>Some exotic plants have value for birds and are safe to plant, however, make sure they are not invasive!</a:t>
            </a:r>
          </a:p>
        </p:txBody>
      </p:sp>
      <p:sp>
        <p:nvSpPr>
          <p:cNvPr id="7" name="TextBox 6"/>
          <p:cNvSpPr txBox="1"/>
          <p:nvPr/>
        </p:nvSpPr>
        <p:spPr>
          <a:xfrm>
            <a:off x="5257800" y="5791200"/>
            <a:ext cx="1524000" cy="646331"/>
          </a:xfrm>
          <a:prstGeom prst="rect">
            <a:avLst/>
          </a:prstGeom>
          <a:noFill/>
        </p:spPr>
        <p:txBody>
          <a:bodyPr wrap="square" rtlCol="0">
            <a:spAutoFit/>
          </a:bodyPr>
          <a:lstStyle/>
          <a:p>
            <a:r>
              <a:rPr lang="en-US" dirty="0" smtClean="0"/>
              <a:t>Aloe (</a:t>
            </a:r>
            <a:r>
              <a:rPr lang="en-US" i="1" dirty="0" smtClean="0"/>
              <a:t>Aloe </a:t>
            </a:r>
            <a:r>
              <a:rPr lang="en-US" i="1" dirty="0" err="1" smtClean="0"/>
              <a:t>vera</a:t>
            </a:r>
            <a:r>
              <a:rPr lang="en-US" dirty="0" smtClean="0"/>
              <a:t>)</a:t>
            </a:r>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 y="5245352"/>
            <a:ext cx="1905000" cy="1612648"/>
          </a:xfrm>
          <a:prstGeom prst="rect">
            <a:avLst/>
          </a:prstGeom>
        </p:spPr>
      </p:pic>
      <p:sp>
        <p:nvSpPr>
          <p:cNvPr id="9" name="TextBox 8"/>
          <p:cNvSpPr txBox="1"/>
          <p:nvPr/>
        </p:nvSpPr>
        <p:spPr>
          <a:xfrm>
            <a:off x="1981200" y="5638800"/>
            <a:ext cx="2362200" cy="923330"/>
          </a:xfrm>
          <a:prstGeom prst="rect">
            <a:avLst/>
          </a:prstGeom>
          <a:noFill/>
        </p:spPr>
        <p:txBody>
          <a:bodyPr wrap="square" rtlCol="0">
            <a:spAutoFit/>
          </a:bodyPr>
          <a:lstStyle/>
          <a:p>
            <a:r>
              <a:rPr lang="en-US" dirty="0" smtClean="0"/>
              <a:t>Antigua Heather (</a:t>
            </a:r>
            <a:r>
              <a:rPr lang="en-US" i="1" dirty="0" err="1" smtClean="0"/>
              <a:t>Russelia</a:t>
            </a:r>
            <a:r>
              <a:rPr lang="en-US" i="1" dirty="0" smtClean="0"/>
              <a:t> </a:t>
            </a:r>
            <a:r>
              <a:rPr lang="en-US" i="1" dirty="0" err="1" smtClean="0"/>
              <a:t>equisetiformis</a:t>
            </a:r>
            <a:r>
              <a:rPr lang="en-US" dirty="0" smtClean="0"/>
              <a:t>)</a:t>
            </a:r>
            <a:endParaRPr lang="en-US" dirty="0"/>
          </a:p>
        </p:txBody>
      </p:sp>
    </p:spTree>
    <p:extLst>
      <p:ext uri="{BB962C8B-B14F-4D97-AF65-F5344CB8AC3E}">
        <p14:creationId xmlns:p14="http://schemas.microsoft.com/office/powerpoint/2010/main" val="20923843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457200"/>
            <a:ext cx="7696200" cy="924475"/>
          </a:xfrm>
        </p:spPr>
        <p:txBody>
          <a:bodyPr/>
          <a:lstStyle/>
          <a:p>
            <a:r>
              <a:rPr lang="en-US" dirty="0" smtClean="0">
                <a:solidFill>
                  <a:srgbClr val="000000"/>
                </a:solidFill>
              </a:rPr>
              <a:t>What </a:t>
            </a:r>
            <a:r>
              <a:rPr lang="en-US" dirty="0">
                <a:solidFill>
                  <a:srgbClr val="000000"/>
                </a:solidFill>
              </a:rPr>
              <a:t>are the best all-around native plants for birds? </a:t>
            </a:r>
          </a:p>
        </p:txBody>
      </p:sp>
      <p:pic>
        <p:nvPicPr>
          <p:cNvPr id="5" name="Picture 4"/>
          <p:cNvPicPr>
            <a:picLocks noChangeAspect="1"/>
          </p:cNvPicPr>
          <p:nvPr/>
        </p:nvPicPr>
        <p:blipFill>
          <a:blip r:embed="rId3"/>
          <a:stretch>
            <a:fillRect/>
          </a:stretch>
        </p:blipFill>
        <p:spPr>
          <a:xfrm>
            <a:off x="609599" y="1828800"/>
            <a:ext cx="3760519" cy="2895600"/>
          </a:xfrm>
          <a:prstGeom prst="rect">
            <a:avLst/>
          </a:prstGeom>
        </p:spPr>
      </p:pic>
      <p:pic>
        <p:nvPicPr>
          <p:cNvPr id="6" name="Picture 5"/>
          <p:cNvPicPr>
            <a:picLocks noChangeAspect="1"/>
          </p:cNvPicPr>
          <p:nvPr/>
        </p:nvPicPr>
        <p:blipFill>
          <a:blip r:embed="rId4"/>
          <a:stretch>
            <a:fillRect/>
          </a:stretch>
        </p:blipFill>
        <p:spPr>
          <a:xfrm>
            <a:off x="4724400" y="2895600"/>
            <a:ext cx="3733800" cy="3654018"/>
          </a:xfrm>
          <a:prstGeom prst="rect">
            <a:avLst/>
          </a:prstGeom>
        </p:spPr>
      </p:pic>
      <p:sp>
        <p:nvSpPr>
          <p:cNvPr id="7" name="TextBox 6"/>
          <p:cNvSpPr txBox="1"/>
          <p:nvPr/>
        </p:nvSpPr>
        <p:spPr>
          <a:xfrm>
            <a:off x="1295400" y="4800600"/>
            <a:ext cx="2362200" cy="369332"/>
          </a:xfrm>
          <a:prstGeom prst="rect">
            <a:avLst/>
          </a:prstGeom>
          <a:noFill/>
        </p:spPr>
        <p:txBody>
          <a:bodyPr wrap="square" rtlCol="0">
            <a:spAutoFit/>
          </a:bodyPr>
          <a:lstStyle/>
          <a:p>
            <a:r>
              <a:rPr lang="en-US" dirty="0" smtClean="0"/>
              <a:t>Kirtland’s Warbler</a:t>
            </a:r>
            <a:endParaRPr lang="en-US" dirty="0"/>
          </a:p>
        </p:txBody>
      </p:sp>
      <p:sp>
        <p:nvSpPr>
          <p:cNvPr id="8" name="TextBox 7"/>
          <p:cNvSpPr txBox="1"/>
          <p:nvPr/>
        </p:nvSpPr>
        <p:spPr>
          <a:xfrm>
            <a:off x="4800600" y="2895600"/>
            <a:ext cx="2362200" cy="369332"/>
          </a:xfrm>
          <a:prstGeom prst="rect">
            <a:avLst/>
          </a:prstGeom>
          <a:noFill/>
        </p:spPr>
        <p:txBody>
          <a:bodyPr wrap="square" rtlCol="0">
            <a:spAutoFit/>
          </a:bodyPr>
          <a:lstStyle/>
          <a:p>
            <a:r>
              <a:rPr lang="en-US" dirty="0" err="1" smtClean="0">
                <a:solidFill>
                  <a:srgbClr val="000000"/>
                </a:solidFill>
              </a:rPr>
              <a:t>Bananaquit</a:t>
            </a:r>
            <a:endParaRPr lang="en-US" dirty="0">
              <a:solidFill>
                <a:srgbClr val="000000"/>
              </a:solidFill>
            </a:endParaRPr>
          </a:p>
        </p:txBody>
      </p:sp>
    </p:spTree>
    <p:extLst>
      <p:ext uri="{BB962C8B-B14F-4D97-AF65-F5344CB8AC3E}">
        <p14:creationId xmlns:p14="http://schemas.microsoft.com/office/powerpoint/2010/main" val="20358344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rsera simaruba 3 cop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 y="0"/>
            <a:ext cx="6525568" cy="4553712"/>
          </a:xfrm>
          <a:prstGeom prst="rect">
            <a:avLst/>
          </a:prstGeom>
        </p:spPr>
      </p:pic>
      <p:pic>
        <p:nvPicPr>
          <p:cNvPr id="5" name="Picture 4" descr="Bursera simaruba 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0" y="2057400"/>
            <a:ext cx="6150232" cy="3456432"/>
          </a:xfrm>
          <a:prstGeom prst="rect">
            <a:avLst/>
          </a:prstGeom>
          <a:scene3d>
            <a:camera prst="orthographicFront">
              <a:rot lat="0" lon="0" rev="16200000"/>
            </a:camera>
            <a:lightRig rig="threePt" dir="t"/>
          </a:scene3d>
        </p:spPr>
      </p:pic>
      <p:sp>
        <p:nvSpPr>
          <p:cNvPr id="6" name="TextBox 5"/>
          <p:cNvSpPr txBox="1"/>
          <p:nvPr/>
        </p:nvSpPr>
        <p:spPr>
          <a:xfrm>
            <a:off x="161765" y="4876800"/>
            <a:ext cx="5398233" cy="1200328"/>
          </a:xfrm>
          <a:prstGeom prst="rect">
            <a:avLst/>
          </a:prstGeom>
          <a:noFill/>
        </p:spPr>
        <p:txBody>
          <a:bodyPr wrap="none" rtlCol="0">
            <a:spAutoFit/>
          </a:bodyPr>
          <a:lstStyle/>
          <a:p>
            <a:pPr algn="ctr"/>
            <a:r>
              <a:rPr lang="en-US" sz="2400" i="1" dirty="0" err="1" smtClean="0"/>
              <a:t>Bursera</a:t>
            </a:r>
            <a:r>
              <a:rPr lang="en-US" sz="2400" i="1" dirty="0" smtClean="0"/>
              <a:t> </a:t>
            </a:r>
            <a:r>
              <a:rPr lang="en-US" sz="2400" i="1" dirty="0" err="1" smtClean="0"/>
              <a:t>simaruba</a:t>
            </a:r>
            <a:endParaRPr lang="en-US" sz="2400" i="1" dirty="0" smtClean="0"/>
          </a:p>
          <a:p>
            <a:pPr algn="ctr"/>
            <a:r>
              <a:rPr lang="en-US" sz="2400" dirty="0"/>
              <a:t>G</a:t>
            </a:r>
            <a:r>
              <a:rPr lang="en-US" sz="2400" dirty="0" smtClean="0"/>
              <a:t>umbo </a:t>
            </a:r>
            <a:r>
              <a:rPr lang="en-US" sz="2400" dirty="0"/>
              <a:t>L</a:t>
            </a:r>
            <a:r>
              <a:rPr lang="en-US" sz="2400" dirty="0" smtClean="0"/>
              <a:t>imbo, West Indian Birch,</a:t>
            </a:r>
          </a:p>
          <a:p>
            <a:pPr algn="ctr"/>
            <a:r>
              <a:rPr lang="en-US" sz="2400" dirty="0" err="1" smtClean="0"/>
              <a:t>Gumelemi</a:t>
            </a:r>
            <a:r>
              <a:rPr lang="en-US" sz="2400" dirty="0" smtClean="0"/>
              <a:t>, </a:t>
            </a:r>
            <a:r>
              <a:rPr lang="en-US" sz="2400" dirty="0" err="1"/>
              <a:t>A</a:t>
            </a:r>
            <a:r>
              <a:rPr lang="en-US" sz="2400" dirty="0" err="1" smtClean="0"/>
              <a:t>lmácigo</a:t>
            </a:r>
            <a:endParaRPr lang="en-US" sz="2400" dirty="0"/>
          </a:p>
        </p:txBody>
      </p:sp>
    </p:spTree>
    <p:extLst>
      <p:ext uri="{BB962C8B-B14F-4D97-AF65-F5344CB8AC3E}">
        <p14:creationId xmlns:p14="http://schemas.microsoft.com/office/powerpoint/2010/main" val="4907217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ysiloma latisiliquum 1 cop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52400"/>
            <a:ext cx="8751639" cy="6016752"/>
          </a:xfrm>
          <a:prstGeom prst="rect">
            <a:avLst/>
          </a:prstGeom>
        </p:spPr>
      </p:pic>
      <p:sp>
        <p:nvSpPr>
          <p:cNvPr id="5" name="TextBox 4"/>
          <p:cNvSpPr txBox="1"/>
          <p:nvPr/>
        </p:nvSpPr>
        <p:spPr>
          <a:xfrm>
            <a:off x="381000" y="6235124"/>
            <a:ext cx="8317474" cy="584776"/>
          </a:xfrm>
          <a:prstGeom prst="rect">
            <a:avLst/>
          </a:prstGeom>
          <a:noFill/>
        </p:spPr>
        <p:txBody>
          <a:bodyPr wrap="square" rtlCol="0">
            <a:spAutoFit/>
          </a:bodyPr>
          <a:lstStyle/>
          <a:p>
            <a:pPr algn="ctr"/>
            <a:r>
              <a:rPr lang="en-US" sz="3200" i="1" dirty="0" err="1" smtClean="0">
                <a:solidFill>
                  <a:srgbClr val="FFFF00"/>
                </a:solidFill>
              </a:rPr>
              <a:t>Lysiloma</a:t>
            </a:r>
            <a:r>
              <a:rPr lang="en-US" sz="3200" i="1" dirty="0" smtClean="0">
                <a:solidFill>
                  <a:srgbClr val="FFFF00"/>
                </a:solidFill>
              </a:rPr>
              <a:t> </a:t>
            </a:r>
            <a:r>
              <a:rPr lang="en-US" sz="3200" i="1" dirty="0" err="1" smtClean="0">
                <a:solidFill>
                  <a:srgbClr val="FFFF00"/>
                </a:solidFill>
              </a:rPr>
              <a:t>latisiliquum</a:t>
            </a:r>
            <a:r>
              <a:rPr lang="en-US" sz="3200" i="1" dirty="0">
                <a:solidFill>
                  <a:srgbClr val="FFFF00"/>
                </a:solidFill>
              </a:rPr>
              <a:t> </a:t>
            </a:r>
            <a:r>
              <a:rPr lang="en-US" sz="3200" dirty="0">
                <a:solidFill>
                  <a:srgbClr val="FFFF00"/>
                </a:solidFill>
              </a:rPr>
              <a:t>W</a:t>
            </a:r>
            <a:r>
              <a:rPr lang="en-US" sz="3200" dirty="0" smtClean="0">
                <a:solidFill>
                  <a:srgbClr val="FFFF00"/>
                </a:solidFill>
              </a:rPr>
              <a:t>ild Tamarind</a:t>
            </a:r>
            <a:endParaRPr lang="en-US" sz="3200" dirty="0">
              <a:solidFill>
                <a:srgbClr val="FFFF00"/>
              </a:solidFill>
            </a:endParaRPr>
          </a:p>
        </p:txBody>
      </p:sp>
    </p:spTree>
    <p:extLst>
      <p:ext uri="{BB962C8B-B14F-4D97-AF65-F5344CB8AC3E}">
        <p14:creationId xmlns:p14="http://schemas.microsoft.com/office/powerpoint/2010/main" val="23280656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cus citrifolia-Shortleaf fi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31935" y="658665"/>
            <a:ext cx="6766712" cy="5449383"/>
          </a:xfrm>
          <a:prstGeom prst="rect">
            <a:avLst/>
          </a:prstGeom>
        </p:spPr>
      </p:pic>
      <p:sp>
        <p:nvSpPr>
          <p:cNvPr id="5" name="TextBox 4"/>
          <p:cNvSpPr txBox="1"/>
          <p:nvPr/>
        </p:nvSpPr>
        <p:spPr>
          <a:xfrm>
            <a:off x="6477000" y="1828800"/>
            <a:ext cx="2569070" cy="2062103"/>
          </a:xfrm>
          <a:prstGeom prst="rect">
            <a:avLst/>
          </a:prstGeom>
          <a:noFill/>
        </p:spPr>
        <p:txBody>
          <a:bodyPr wrap="square" rtlCol="0">
            <a:spAutoFit/>
          </a:bodyPr>
          <a:lstStyle/>
          <a:p>
            <a:pPr algn="ctr"/>
            <a:r>
              <a:rPr lang="en-US" sz="3200" i="1" dirty="0" err="1" smtClean="0">
                <a:solidFill>
                  <a:srgbClr val="FFFF00"/>
                </a:solidFill>
              </a:rPr>
              <a:t>Ficus</a:t>
            </a:r>
            <a:r>
              <a:rPr lang="en-US" sz="3200" i="1" dirty="0" smtClean="0">
                <a:solidFill>
                  <a:srgbClr val="FFFF00"/>
                </a:solidFill>
              </a:rPr>
              <a:t> </a:t>
            </a:r>
            <a:r>
              <a:rPr lang="en-US" sz="3200" i="1" dirty="0" err="1" smtClean="0">
                <a:solidFill>
                  <a:srgbClr val="FFFF00"/>
                </a:solidFill>
              </a:rPr>
              <a:t>citrifolia</a:t>
            </a:r>
            <a:endParaRPr lang="en-US" sz="3200" i="1" dirty="0" smtClean="0">
              <a:solidFill>
                <a:srgbClr val="FFFF00"/>
              </a:solidFill>
            </a:endParaRPr>
          </a:p>
          <a:p>
            <a:pPr algn="ctr"/>
            <a:r>
              <a:rPr lang="en-US" sz="3200" dirty="0">
                <a:solidFill>
                  <a:srgbClr val="FFFF00"/>
                </a:solidFill>
              </a:rPr>
              <a:t>S</a:t>
            </a:r>
            <a:r>
              <a:rPr lang="en-US" sz="3200" dirty="0" smtClean="0">
                <a:solidFill>
                  <a:srgbClr val="FFFF00"/>
                </a:solidFill>
              </a:rPr>
              <a:t>hortleaf </a:t>
            </a:r>
            <a:r>
              <a:rPr lang="en-US" sz="3200" dirty="0">
                <a:solidFill>
                  <a:srgbClr val="FFFF00"/>
                </a:solidFill>
              </a:rPr>
              <a:t>F</a:t>
            </a:r>
            <a:r>
              <a:rPr lang="en-US" sz="3200" dirty="0" smtClean="0">
                <a:solidFill>
                  <a:srgbClr val="FFFF00"/>
                </a:solidFill>
              </a:rPr>
              <a:t>ig</a:t>
            </a:r>
            <a:endParaRPr lang="en-US" sz="3200" dirty="0">
              <a:solidFill>
                <a:srgbClr val="FFFF00"/>
              </a:solidFill>
            </a:endParaRPr>
          </a:p>
        </p:txBody>
      </p:sp>
    </p:spTree>
    <p:extLst>
      <p:ext uri="{BB962C8B-B14F-4D97-AF65-F5344CB8AC3E}">
        <p14:creationId xmlns:p14="http://schemas.microsoft.com/office/powerpoint/2010/main" val="18508394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seudophoenix sargentii -Buccaneer_palm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7782" y="137160"/>
            <a:ext cx="5119988" cy="6492240"/>
          </a:xfrm>
          <a:prstGeom prst="rect">
            <a:avLst/>
          </a:prstGeom>
        </p:spPr>
      </p:pic>
      <p:sp>
        <p:nvSpPr>
          <p:cNvPr id="5" name="TextBox 4"/>
          <p:cNvSpPr txBox="1"/>
          <p:nvPr/>
        </p:nvSpPr>
        <p:spPr>
          <a:xfrm>
            <a:off x="1660973" y="5638800"/>
            <a:ext cx="5559936" cy="1077218"/>
          </a:xfrm>
          <a:prstGeom prst="rect">
            <a:avLst/>
          </a:prstGeom>
          <a:noFill/>
        </p:spPr>
        <p:txBody>
          <a:bodyPr wrap="none" rtlCol="0">
            <a:spAutoFit/>
          </a:bodyPr>
          <a:lstStyle/>
          <a:p>
            <a:pPr algn="ctr"/>
            <a:r>
              <a:rPr lang="en-US" sz="3200" i="1" dirty="0" err="1" smtClean="0">
                <a:solidFill>
                  <a:srgbClr val="000000"/>
                </a:solidFill>
              </a:rPr>
              <a:t>Pseudophoenix</a:t>
            </a:r>
            <a:r>
              <a:rPr lang="en-US" sz="3200" i="1" dirty="0" smtClean="0">
                <a:solidFill>
                  <a:srgbClr val="000000"/>
                </a:solidFill>
              </a:rPr>
              <a:t> </a:t>
            </a:r>
            <a:r>
              <a:rPr lang="en-US" sz="3200" i="1" dirty="0" err="1" smtClean="0">
                <a:solidFill>
                  <a:srgbClr val="000000"/>
                </a:solidFill>
              </a:rPr>
              <a:t>sargentii</a:t>
            </a:r>
            <a:endParaRPr lang="en-US" sz="3200" i="1" dirty="0" smtClean="0">
              <a:solidFill>
                <a:srgbClr val="000000"/>
              </a:solidFill>
            </a:endParaRPr>
          </a:p>
          <a:p>
            <a:pPr algn="ctr"/>
            <a:r>
              <a:rPr lang="en-US" sz="3200" dirty="0">
                <a:solidFill>
                  <a:srgbClr val="000000"/>
                </a:solidFill>
              </a:rPr>
              <a:t>B</a:t>
            </a:r>
            <a:r>
              <a:rPr lang="en-US" sz="3200" dirty="0" smtClean="0">
                <a:solidFill>
                  <a:srgbClr val="000000"/>
                </a:solidFill>
              </a:rPr>
              <a:t>uccaneer or Cherry </a:t>
            </a:r>
            <a:r>
              <a:rPr lang="en-US" sz="3200" dirty="0">
                <a:solidFill>
                  <a:srgbClr val="000000"/>
                </a:solidFill>
              </a:rPr>
              <a:t>P</a:t>
            </a:r>
            <a:r>
              <a:rPr lang="en-US" sz="3200" dirty="0" smtClean="0">
                <a:solidFill>
                  <a:srgbClr val="000000"/>
                </a:solidFill>
              </a:rPr>
              <a:t>alm</a:t>
            </a:r>
            <a:endParaRPr lang="en-US" sz="3200" dirty="0">
              <a:solidFill>
                <a:srgbClr val="000000"/>
              </a:solidFill>
            </a:endParaRPr>
          </a:p>
        </p:txBody>
      </p:sp>
    </p:spTree>
    <p:extLst>
      <p:ext uri="{BB962C8B-B14F-4D97-AF65-F5344CB8AC3E}">
        <p14:creationId xmlns:p14="http://schemas.microsoft.com/office/powerpoint/2010/main" val="17206999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ococca alba cop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609600"/>
            <a:ext cx="8102691" cy="4553712"/>
          </a:xfrm>
          <a:prstGeom prst="rect">
            <a:avLst/>
          </a:prstGeom>
        </p:spPr>
      </p:pic>
      <p:sp>
        <p:nvSpPr>
          <p:cNvPr id="5" name="TextBox 4"/>
          <p:cNvSpPr txBox="1"/>
          <p:nvPr/>
        </p:nvSpPr>
        <p:spPr>
          <a:xfrm>
            <a:off x="2676115" y="5334000"/>
            <a:ext cx="3350396" cy="1077218"/>
          </a:xfrm>
          <a:prstGeom prst="rect">
            <a:avLst/>
          </a:prstGeom>
          <a:noFill/>
        </p:spPr>
        <p:txBody>
          <a:bodyPr wrap="none" rtlCol="0">
            <a:spAutoFit/>
          </a:bodyPr>
          <a:lstStyle/>
          <a:p>
            <a:pPr algn="ctr"/>
            <a:r>
              <a:rPr lang="en-US" sz="3200" i="1" dirty="0" err="1" smtClean="0"/>
              <a:t>Chiococca</a:t>
            </a:r>
            <a:r>
              <a:rPr lang="en-US" sz="3200" i="1" dirty="0" smtClean="0"/>
              <a:t> alba</a:t>
            </a:r>
          </a:p>
          <a:p>
            <a:pPr algn="ctr"/>
            <a:r>
              <a:rPr lang="en-US" sz="3200" dirty="0"/>
              <a:t>S</a:t>
            </a:r>
            <a:r>
              <a:rPr lang="en-US" sz="3200" dirty="0" smtClean="0"/>
              <a:t>nowberry</a:t>
            </a:r>
            <a:endParaRPr lang="en-US" sz="3200" dirty="0"/>
          </a:p>
        </p:txBody>
      </p:sp>
    </p:spTree>
    <p:extLst>
      <p:ext uri="{BB962C8B-B14F-4D97-AF65-F5344CB8AC3E}">
        <p14:creationId xmlns:p14="http://schemas.microsoft.com/office/powerpoint/2010/main" val="3075443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trazygia bicolor 2-Wild guav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0"/>
            <a:ext cx="5524063" cy="3810000"/>
          </a:xfrm>
          <a:prstGeom prst="rect">
            <a:avLst/>
          </a:prstGeom>
        </p:spPr>
      </p:pic>
      <p:pic>
        <p:nvPicPr>
          <p:cNvPr id="6" name="Picture 5" descr="Starr_031118-0042_Tetrazygia_bicolo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1616" y="1752600"/>
            <a:ext cx="3599684" cy="4800600"/>
          </a:xfrm>
          <a:prstGeom prst="rect">
            <a:avLst/>
          </a:prstGeom>
        </p:spPr>
      </p:pic>
      <p:sp>
        <p:nvSpPr>
          <p:cNvPr id="7" name="TextBox 6"/>
          <p:cNvSpPr txBox="1"/>
          <p:nvPr/>
        </p:nvSpPr>
        <p:spPr>
          <a:xfrm>
            <a:off x="920867" y="4343400"/>
            <a:ext cx="3965148" cy="1077218"/>
          </a:xfrm>
          <a:prstGeom prst="rect">
            <a:avLst/>
          </a:prstGeom>
          <a:noFill/>
        </p:spPr>
        <p:txBody>
          <a:bodyPr wrap="none" rtlCol="0">
            <a:spAutoFit/>
          </a:bodyPr>
          <a:lstStyle/>
          <a:p>
            <a:pPr algn="ctr"/>
            <a:r>
              <a:rPr lang="en-US" sz="3200" i="1" dirty="0" err="1" smtClean="0"/>
              <a:t>Tetrazygia</a:t>
            </a:r>
            <a:r>
              <a:rPr lang="en-US" sz="3200" i="1" dirty="0" smtClean="0"/>
              <a:t> bicolor</a:t>
            </a:r>
          </a:p>
          <a:p>
            <a:pPr algn="ctr"/>
            <a:r>
              <a:rPr lang="en-US" sz="3200" dirty="0"/>
              <a:t>W</a:t>
            </a:r>
            <a:r>
              <a:rPr lang="en-US" sz="3200" dirty="0" smtClean="0"/>
              <a:t>ild </a:t>
            </a:r>
            <a:r>
              <a:rPr lang="en-US" sz="3200" dirty="0"/>
              <a:t>G</a:t>
            </a:r>
            <a:r>
              <a:rPr lang="en-US" sz="3200" dirty="0" smtClean="0"/>
              <a:t>uava</a:t>
            </a:r>
            <a:endParaRPr lang="en-US" sz="3200" dirty="0"/>
          </a:p>
        </p:txBody>
      </p:sp>
    </p:spTree>
    <p:extLst>
      <p:ext uri="{BB962C8B-B14F-4D97-AF65-F5344CB8AC3E}">
        <p14:creationId xmlns:p14="http://schemas.microsoft.com/office/powerpoint/2010/main" val="15893459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601158" cy="1305476"/>
          </a:xfrm>
        </p:spPr>
        <p:txBody>
          <a:bodyPr/>
          <a:lstStyle/>
          <a:p>
            <a:r>
              <a:rPr lang="en-US" sz="4400" b="1" dirty="0" smtClean="0">
                <a:solidFill>
                  <a:schemeClr val="bg1"/>
                </a:solidFill>
              </a:rPr>
              <a:t>Prepping for Migration</a:t>
            </a:r>
            <a:endParaRPr lang="en-US" sz="4400" b="1" dirty="0">
              <a:solidFill>
                <a:schemeClr val="bg1"/>
              </a:solidFill>
            </a:endParaRPr>
          </a:p>
        </p:txBody>
      </p:sp>
      <p:sp>
        <p:nvSpPr>
          <p:cNvPr id="3" name="Content Placeholder 2"/>
          <p:cNvSpPr>
            <a:spLocks noGrp="1"/>
          </p:cNvSpPr>
          <p:nvPr>
            <p:ph idx="1"/>
          </p:nvPr>
        </p:nvSpPr>
        <p:spPr>
          <a:xfrm>
            <a:off x="838200" y="1447800"/>
            <a:ext cx="7125112" cy="4051437"/>
          </a:xfrm>
        </p:spPr>
        <p:txBody>
          <a:bodyPr>
            <a:normAutofit/>
          </a:bodyPr>
          <a:lstStyle/>
          <a:p>
            <a:r>
              <a:rPr lang="en-US" sz="2800" dirty="0" smtClean="0"/>
              <a:t>Seasonal / Temperature changes</a:t>
            </a:r>
          </a:p>
          <a:p>
            <a:r>
              <a:rPr lang="en-US" sz="2800" dirty="0" smtClean="0"/>
              <a:t>Hormonal changes</a:t>
            </a:r>
          </a:p>
          <a:p>
            <a:r>
              <a:rPr lang="en-US" sz="2800" dirty="0" smtClean="0"/>
              <a:t>Feeding increase and fat storage</a:t>
            </a:r>
          </a:p>
          <a:p>
            <a:r>
              <a:rPr lang="en-US" sz="2800" dirty="0" smtClean="0"/>
              <a:t>Molt</a:t>
            </a:r>
            <a:endParaRPr lang="en-US" sz="2800" dirty="0"/>
          </a:p>
        </p:txBody>
      </p:sp>
    </p:spTree>
    <p:extLst>
      <p:ext uri="{BB962C8B-B14F-4D97-AF65-F5344CB8AC3E}">
        <p14:creationId xmlns:p14="http://schemas.microsoft.com/office/powerpoint/2010/main" val="61491342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melia patens 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4099423" y="1661023"/>
            <a:ext cx="6096000" cy="3840754"/>
          </a:xfrm>
          <a:prstGeom prst="rect">
            <a:avLst/>
          </a:prstGeom>
        </p:spPr>
      </p:pic>
      <p:pic>
        <p:nvPicPr>
          <p:cNvPr id="5" name="Picture 4" descr="Hamelia patens-Firebush.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8528" y="304800"/>
            <a:ext cx="5071208" cy="4114800"/>
          </a:xfrm>
          <a:prstGeom prst="rect">
            <a:avLst/>
          </a:prstGeom>
        </p:spPr>
      </p:pic>
      <p:sp>
        <p:nvSpPr>
          <p:cNvPr id="6" name="TextBox 5"/>
          <p:cNvSpPr txBox="1"/>
          <p:nvPr/>
        </p:nvSpPr>
        <p:spPr>
          <a:xfrm>
            <a:off x="923633" y="4800600"/>
            <a:ext cx="3496470" cy="1077218"/>
          </a:xfrm>
          <a:prstGeom prst="rect">
            <a:avLst/>
          </a:prstGeom>
          <a:noFill/>
        </p:spPr>
        <p:txBody>
          <a:bodyPr wrap="none" rtlCol="0">
            <a:spAutoFit/>
          </a:bodyPr>
          <a:lstStyle/>
          <a:p>
            <a:pPr algn="ctr"/>
            <a:r>
              <a:rPr lang="en-US" sz="3200" i="1" dirty="0" err="1" smtClean="0"/>
              <a:t>Hamelia</a:t>
            </a:r>
            <a:r>
              <a:rPr lang="en-US" sz="3200" i="1" dirty="0" smtClean="0"/>
              <a:t> patens</a:t>
            </a:r>
          </a:p>
          <a:p>
            <a:pPr algn="ctr"/>
            <a:r>
              <a:rPr lang="en-US" sz="3200" dirty="0" err="1"/>
              <a:t>F</a:t>
            </a:r>
            <a:r>
              <a:rPr lang="en-US" sz="3200" dirty="0" err="1" smtClean="0"/>
              <a:t>irebush</a:t>
            </a:r>
            <a:endParaRPr lang="en-US" sz="3200" dirty="0"/>
          </a:p>
        </p:txBody>
      </p:sp>
    </p:spTree>
    <p:extLst>
      <p:ext uri="{BB962C8B-B14F-4D97-AF65-F5344CB8AC3E}">
        <p14:creationId xmlns:p14="http://schemas.microsoft.com/office/powerpoint/2010/main" val="36069367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rysobalanus icaco-Cocoplu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239" y="152400"/>
            <a:ext cx="8752161" cy="6044184"/>
          </a:xfrm>
          <a:prstGeom prst="rect">
            <a:avLst/>
          </a:prstGeom>
        </p:spPr>
      </p:pic>
      <p:sp>
        <p:nvSpPr>
          <p:cNvPr id="5" name="TextBox 4"/>
          <p:cNvSpPr txBox="1"/>
          <p:nvPr/>
        </p:nvSpPr>
        <p:spPr>
          <a:xfrm>
            <a:off x="533400" y="6172200"/>
            <a:ext cx="8229600" cy="584776"/>
          </a:xfrm>
          <a:prstGeom prst="rect">
            <a:avLst/>
          </a:prstGeom>
          <a:noFill/>
        </p:spPr>
        <p:txBody>
          <a:bodyPr wrap="square" rtlCol="0">
            <a:spAutoFit/>
          </a:bodyPr>
          <a:lstStyle/>
          <a:p>
            <a:pPr algn="ctr"/>
            <a:r>
              <a:rPr lang="en-US" sz="3200" i="1" dirty="0" err="1" smtClean="0">
                <a:solidFill>
                  <a:srgbClr val="FFFF00"/>
                </a:solidFill>
              </a:rPr>
              <a:t>Chrysobalanus</a:t>
            </a:r>
            <a:r>
              <a:rPr lang="en-US" sz="3200" i="1" dirty="0" smtClean="0">
                <a:solidFill>
                  <a:srgbClr val="FFFF00"/>
                </a:solidFill>
              </a:rPr>
              <a:t> </a:t>
            </a:r>
            <a:r>
              <a:rPr lang="en-US" sz="3200" i="1" dirty="0" err="1" smtClean="0">
                <a:solidFill>
                  <a:srgbClr val="FFFF00"/>
                </a:solidFill>
              </a:rPr>
              <a:t>icaco</a:t>
            </a:r>
            <a:r>
              <a:rPr lang="en-US" sz="3200" i="1" dirty="0">
                <a:solidFill>
                  <a:srgbClr val="FFFF00"/>
                </a:solidFill>
              </a:rPr>
              <a:t> </a:t>
            </a:r>
            <a:r>
              <a:rPr lang="en-US" sz="3200" dirty="0" err="1" smtClean="0">
                <a:solidFill>
                  <a:srgbClr val="FFFF00"/>
                </a:solidFill>
              </a:rPr>
              <a:t>Cocoplum</a:t>
            </a:r>
            <a:r>
              <a:rPr lang="en-US" sz="3200" dirty="0" smtClean="0">
                <a:solidFill>
                  <a:srgbClr val="FFFF00"/>
                </a:solidFill>
              </a:rPr>
              <a:t>, </a:t>
            </a:r>
            <a:r>
              <a:rPr lang="en-US" sz="3200" dirty="0" err="1">
                <a:solidFill>
                  <a:srgbClr val="FFFF00"/>
                </a:solidFill>
              </a:rPr>
              <a:t>I</a:t>
            </a:r>
            <a:r>
              <a:rPr lang="en-US" sz="3200" dirty="0" err="1" smtClean="0">
                <a:solidFill>
                  <a:srgbClr val="FFFF00"/>
                </a:solidFill>
              </a:rPr>
              <a:t>cacos</a:t>
            </a:r>
            <a:endParaRPr lang="en-US" sz="3200" dirty="0">
              <a:solidFill>
                <a:srgbClr val="FFFF00"/>
              </a:solidFill>
            </a:endParaRPr>
          </a:p>
        </p:txBody>
      </p:sp>
    </p:spTree>
    <p:extLst>
      <p:ext uri="{BB962C8B-B14F-4D97-AF65-F5344CB8AC3E}">
        <p14:creationId xmlns:p14="http://schemas.microsoft.com/office/powerpoint/2010/main" val="5796429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rithalis_fruticosa cop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52243" y="304800"/>
            <a:ext cx="4991757" cy="6035040"/>
          </a:xfrm>
          <a:prstGeom prst="rect">
            <a:avLst/>
          </a:prstGeom>
        </p:spPr>
      </p:pic>
      <p:pic>
        <p:nvPicPr>
          <p:cNvPr id="5" name="Picture 4" descr="Erithalis_fruticosa3 copy.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3589" y="228600"/>
            <a:ext cx="4091211" cy="4356813"/>
          </a:xfrm>
          <a:prstGeom prst="rect">
            <a:avLst/>
          </a:prstGeom>
        </p:spPr>
      </p:pic>
      <p:sp>
        <p:nvSpPr>
          <p:cNvPr id="6" name="TextBox 5"/>
          <p:cNvSpPr txBox="1"/>
          <p:nvPr/>
        </p:nvSpPr>
        <p:spPr>
          <a:xfrm>
            <a:off x="78865" y="4876800"/>
            <a:ext cx="4022054" cy="1077218"/>
          </a:xfrm>
          <a:prstGeom prst="rect">
            <a:avLst/>
          </a:prstGeom>
          <a:noFill/>
        </p:spPr>
        <p:txBody>
          <a:bodyPr wrap="none" rtlCol="0">
            <a:spAutoFit/>
          </a:bodyPr>
          <a:lstStyle/>
          <a:p>
            <a:pPr algn="ctr"/>
            <a:r>
              <a:rPr lang="en-US" sz="3200" i="1" dirty="0" err="1" smtClean="0"/>
              <a:t>Erithalus</a:t>
            </a:r>
            <a:r>
              <a:rPr lang="en-US" sz="3200" i="1" dirty="0" smtClean="0"/>
              <a:t> </a:t>
            </a:r>
            <a:r>
              <a:rPr lang="en-US" sz="3200" i="1" dirty="0" err="1" smtClean="0"/>
              <a:t>fruticosa</a:t>
            </a:r>
            <a:endParaRPr lang="en-US" sz="3200" i="1" dirty="0" smtClean="0"/>
          </a:p>
          <a:p>
            <a:pPr algn="ctr"/>
            <a:r>
              <a:rPr lang="en-US" sz="3200" dirty="0"/>
              <a:t>B</a:t>
            </a:r>
            <a:r>
              <a:rPr lang="en-US" sz="3200" dirty="0" smtClean="0"/>
              <a:t>lack </a:t>
            </a:r>
            <a:r>
              <a:rPr lang="en-US" sz="3200" dirty="0"/>
              <a:t>T</a:t>
            </a:r>
            <a:r>
              <a:rPr lang="en-US" sz="3200" dirty="0" smtClean="0"/>
              <a:t>orch</a:t>
            </a:r>
            <a:endParaRPr lang="en-US" sz="3200" dirty="0"/>
          </a:p>
        </p:txBody>
      </p:sp>
    </p:spTree>
    <p:extLst>
      <p:ext uri="{BB962C8B-B14F-4D97-AF65-F5344CB8AC3E}">
        <p14:creationId xmlns:p14="http://schemas.microsoft.com/office/powerpoint/2010/main" val="4118496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tana_involucrata3 copy.jpg"/>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a:ext>
            </a:extLst>
          </a:blip>
          <a:srcRect/>
          <a:stretch>
            <a:fillRect/>
          </a:stretch>
        </p:blipFill>
        <p:spPr>
          <a:xfrm>
            <a:off x="5055659" y="0"/>
            <a:ext cx="4088341" cy="4645152"/>
          </a:xfrm>
          <a:prstGeom prst="rect">
            <a:avLst/>
          </a:prstGeom>
        </p:spPr>
      </p:pic>
      <p:pic>
        <p:nvPicPr>
          <p:cNvPr id="5" name="Picture 4" descr="Lantana_involucrata1014 copy.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813305"/>
            <a:ext cx="5642355" cy="5044695"/>
          </a:xfrm>
          <a:prstGeom prst="rect">
            <a:avLst/>
          </a:prstGeom>
        </p:spPr>
      </p:pic>
      <p:sp>
        <p:nvSpPr>
          <p:cNvPr id="6" name="TextBox 5"/>
          <p:cNvSpPr txBox="1"/>
          <p:nvPr/>
        </p:nvSpPr>
        <p:spPr>
          <a:xfrm>
            <a:off x="219638" y="381000"/>
            <a:ext cx="4372912" cy="1077218"/>
          </a:xfrm>
          <a:prstGeom prst="rect">
            <a:avLst/>
          </a:prstGeom>
          <a:noFill/>
        </p:spPr>
        <p:txBody>
          <a:bodyPr wrap="none" rtlCol="0">
            <a:spAutoFit/>
          </a:bodyPr>
          <a:lstStyle/>
          <a:p>
            <a:pPr algn="ctr"/>
            <a:r>
              <a:rPr lang="en-US" sz="3200" i="1" dirty="0" smtClean="0"/>
              <a:t>Lantana </a:t>
            </a:r>
            <a:r>
              <a:rPr lang="en-US" sz="3200" i="1" dirty="0" err="1" smtClean="0"/>
              <a:t>involucrata</a:t>
            </a:r>
            <a:endParaRPr lang="en-US" sz="3200" i="1" dirty="0" smtClean="0"/>
          </a:p>
          <a:p>
            <a:pPr algn="ctr"/>
            <a:r>
              <a:rPr lang="en-US" sz="3200" dirty="0"/>
              <a:t>W</a:t>
            </a:r>
            <a:r>
              <a:rPr lang="en-US" sz="3200" dirty="0" smtClean="0"/>
              <a:t>ild </a:t>
            </a:r>
            <a:r>
              <a:rPr lang="en-US" sz="3200" dirty="0"/>
              <a:t>S</a:t>
            </a:r>
            <a:r>
              <a:rPr lang="en-US" sz="3200" dirty="0" smtClean="0"/>
              <a:t>age</a:t>
            </a:r>
            <a:endParaRPr lang="en-US" sz="3200" dirty="0"/>
          </a:p>
        </p:txBody>
      </p:sp>
    </p:spTree>
    <p:extLst>
      <p:ext uri="{BB962C8B-B14F-4D97-AF65-F5344CB8AC3E}">
        <p14:creationId xmlns:p14="http://schemas.microsoft.com/office/powerpoint/2010/main" val="165908151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457200"/>
            <a:ext cx="7125113" cy="924475"/>
          </a:xfrm>
        </p:spPr>
        <p:txBody>
          <a:bodyPr/>
          <a:lstStyle/>
          <a:p>
            <a:r>
              <a:rPr lang="en-US" dirty="0">
                <a:solidFill>
                  <a:srgbClr val="000000"/>
                </a:solidFill>
              </a:rPr>
              <a:t>How does </a:t>
            </a:r>
            <a:r>
              <a:rPr lang="en-US" dirty="0" smtClean="0">
                <a:solidFill>
                  <a:srgbClr val="000000"/>
                </a:solidFill>
              </a:rPr>
              <a:t>one start </a:t>
            </a:r>
            <a:r>
              <a:rPr lang="en-US" dirty="0">
                <a:solidFill>
                  <a:srgbClr val="000000"/>
                </a:solidFill>
              </a:rPr>
              <a:t>a native plant garden in their yard? </a:t>
            </a:r>
          </a:p>
        </p:txBody>
      </p:sp>
      <p:sp>
        <p:nvSpPr>
          <p:cNvPr id="3" name="Content Placeholder 2"/>
          <p:cNvSpPr>
            <a:spLocks noGrp="1"/>
          </p:cNvSpPr>
          <p:nvPr>
            <p:ph idx="1"/>
          </p:nvPr>
        </p:nvSpPr>
        <p:spPr>
          <a:xfrm>
            <a:off x="914400" y="1828800"/>
            <a:ext cx="7125112" cy="4051437"/>
          </a:xfrm>
        </p:spPr>
        <p:txBody>
          <a:bodyPr>
            <a:noAutofit/>
          </a:bodyPr>
          <a:lstStyle/>
          <a:p>
            <a:r>
              <a:rPr lang="en-US" sz="2400" dirty="0" smtClean="0"/>
              <a:t>First, rake your ground and clear the rocks</a:t>
            </a:r>
          </a:p>
          <a:p>
            <a:r>
              <a:rPr lang="en-US" sz="2400" dirty="0" smtClean="0"/>
              <a:t>Dig large holes so the roots can go down, bring in soil and put it into the holes</a:t>
            </a:r>
          </a:p>
          <a:p>
            <a:r>
              <a:rPr lang="en-US" sz="2400" dirty="0" smtClean="0"/>
              <a:t>Think about planting native plants for the birds but also plants that provide foods for your family to eat</a:t>
            </a:r>
          </a:p>
          <a:p>
            <a:pPr lvl="1"/>
            <a:r>
              <a:rPr lang="en-US" sz="2200" dirty="0" smtClean="0"/>
              <a:t>Bananas and Key Lime</a:t>
            </a:r>
          </a:p>
          <a:p>
            <a:pPr lvl="1"/>
            <a:r>
              <a:rPr lang="en-US" sz="2200" dirty="0" smtClean="0"/>
              <a:t>Pigeon Peas</a:t>
            </a:r>
          </a:p>
          <a:p>
            <a:pPr lvl="1"/>
            <a:r>
              <a:rPr lang="en-US" sz="2200" dirty="0" err="1" smtClean="0"/>
              <a:t>Brasilita</a:t>
            </a:r>
            <a:endParaRPr lang="en-US" sz="2200" dirty="0"/>
          </a:p>
        </p:txBody>
      </p:sp>
    </p:spTree>
    <p:extLst>
      <p:ext uri="{BB962C8B-B14F-4D97-AF65-F5344CB8AC3E}">
        <p14:creationId xmlns:p14="http://schemas.microsoft.com/office/powerpoint/2010/main" val="185843232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457200"/>
            <a:ext cx="7125113" cy="924475"/>
          </a:xfrm>
        </p:spPr>
        <p:txBody>
          <a:bodyPr/>
          <a:lstStyle/>
          <a:p>
            <a:r>
              <a:rPr lang="en-US" dirty="0" smtClean="0">
                <a:solidFill>
                  <a:srgbClr val="000000"/>
                </a:solidFill>
              </a:rPr>
              <a:t>Additional plants to consider:</a:t>
            </a:r>
            <a:endParaRPr lang="en-US" dirty="0">
              <a:solidFill>
                <a:srgbClr val="000000"/>
              </a:solidFill>
            </a:endParaRPr>
          </a:p>
        </p:txBody>
      </p:sp>
      <p:sp>
        <p:nvSpPr>
          <p:cNvPr id="3" name="Content Placeholder 2"/>
          <p:cNvSpPr>
            <a:spLocks noGrp="1"/>
          </p:cNvSpPr>
          <p:nvPr>
            <p:ph idx="1"/>
          </p:nvPr>
        </p:nvSpPr>
        <p:spPr>
          <a:xfrm>
            <a:off x="914400" y="1600200"/>
            <a:ext cx="7125112" cy="4051437"/>
          </a:xfrm>
        </p:spPr>
        <p:txBody>
          <a:bodyPr>
            <a:noAutofit/>
          </a:bodyPr>
          <a:lstStyle/>
          <a:p>
            <a:r>
              <a:rPr lang="en-US" sz="2200" dirty="0" smtClean="0"/>
              <a:t>Barbados Cherry Tree – great source of vitamin C for children and they fruit several times a year – birds love them</a:t>
            </a:r>
          </a:p>
          <a:p>
            <a:r>
              <a:rPr lang="en-US" sz="2200" dirty="0" smtClean="0"/>
              <a:t>Sapodilla – will become a big beautiful tree with insects, nectar and fruit for the birds</a:t>
            </a:r>
          </a:p>
          <a:p>
            <a:r>
              <a:rPr lang="en-US" sz="2200" dirty="0" smtClean="0"/>
              <a:t>Mulberries – fruit in the winter when it is famine time for birds, wonderful for children also</a:t>
            </a:r>
          </a:p>
          <a:p>
            <a:r>
              <a:rPr lang="en-US" sz="2200" dirty="0" smtClean="0"/>
              <a:t>Aloes – quick and easy to plant, good for people and birds</a:t>
            </a:r>
            <a:endParaRPr lang="en-US" sz="2200" dirty="0"/>
          </a:p>
        </p:txBody>
      </p:sp>
    </p:spTree>
    <p:extLst>
      <p:ext uri="{BB962C8B-B14F-4D97-AF65-F5344CB8AC3E}">
        <p14:creationId xmlns:p14="http://schemas.microsoft.com/office/powerpoint/2010/main" val="25467533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52400"/>
            <a:ext cx="8280529" cy="6400800"/>
          </a:xfrm>
          <a:prstGeom prst="rect">
            <a:avLst/>
          </a:prstGeom>
        </p:spPr>
      </p:pic>
      <p:sp>
        <p:nvSpPr>
          <p:cNvPr id="3" name="TextBox 2"/>
          <p:cNvSpPr txBox="1"/>
          <p:nvPr/>
        </p:nvSpPr>
        <p:spPr>
          <a:xfrm>
            <a:off x="0" y="5943600"/>
            <a:ext cx="9245439" cy="461665"/>
          </a:xfrm>
          <a:prstGeom prst="rect">
            <a:avLst/>
          </a:prstGeom>
          <a:solidFill>
            <a:schemeClr val="bg1">
              <a:alpha val="63000"/>
            </a:schemeClr>
          </a:solidFill>
        </p:spPr>
        <p:txBody>
          <a:bodyPr wrap="none" rtlCol="0">
            <a:spAutoFit/>
          </a:bodyPr>
          <a:lstStyle/>
          <a:p>
            <a:r>
              <a:rPr lang="en-US" sz="2400" dirty="0"/>
              <a:t>http://</a:t>
            </a:r>
            <a:r>
              <a:rPr lang="en-US" sz="2400" dirty="0" err="1"/>
              <a:t>www.birdscaribbean.org</a:t>
            </a:r>
            <a:r>
              <a:rPr lang="en-US" sz="2400" dirty="0"/>
              <a:t>/resources/#</a:t>
            </a:r>
            <a:r>
              <a:rPr lang="en-US" sz="2400" dirty="0" err="1"/>
              <a:t>HeritagePlants</a:t>
            </a:r>
            <a:endParaRPr lang="en-US" sz="2400" dirty="0"/>
          </a:p>
        </p:txBody>
      </p:sp>
    </p:spTree>
    <p:extLst>
      <p:ext uri="{BB962C8B-B14F-4D97-AF65-F5344CB8AC3E}">
        <p14:creationId xmlns:p14="http://schemas.microsoft.com/office/powerpoint/2010/main" val="1532832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457200"/>
            <a:ext cx="7125113" cy="924475"/>
          </a:xfrm>
        </p:spPr>
        <p:txBody>
          <a:bodyPr/>
          <a:lstStyle/>
          <a:p>
            <a:r>
              <a:rPr lang="en-US" dirty="0" smtClean="0">
                <a:solidFill>
                  <a:srgbClr val="000000"/>
                </a:solidFill>
              </a:rPr>
              <a:t>Thank You and let’s get to work restoring </a:t>
            </a:r>
            <a:r>
              <a:rPr lang="en-US" smtClean="0">
                <a:solidFill>
                  <a:srgbClr val="000000"/>
                </a:solidFill>
              </a:rPr>
              <a:t>our yards for </a:t>
            </a:r>
            <a:r>
              <a:rPr lang="en-US" dirty="0" smtClean="0">
                <a:solidFill>
                  <a:srgbClr val="000000"/>
                </a:solidFill>
              </a:rPr>
              <a:t>our birds!</a:t>
            </a:r>
            <a:endParaRPr lang="en-US" dirty="0">
              <a:solidFill>
                <a:srgbClr val="0000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4785" y="3276600"/>
            <a:ext cx="896815" cy="1371600"/>
          </a:xfrm>
          <a:prstGeom prst="rect">
            <a:avLst/>
          </a:prstGeom>
        </p:spPr>
      </p:pic>
      <p:pic>
        <p:nvPicPr>
          <p:cNvPr id="6" name="Picture 5" descr="BirdsCaribbean-3-Color-Logo-MAIN-Mediu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6019038"/>
            <a:ext cx="1981200" cy="762762"/>
          </a:xfrm>
          <a:prstGeom prst="rect">
            <a:avLst/>
          </a:prstGeom>
        </p:spPr>
      </p:pic>
      <p:pic>
        <p:nvPicPr>
          <p:cNvPr id="8" name="Picture 2" descr="http://static1.squarespace.com/static/5364405ce4b0d6ad538fc1a7/5508bbeee4b011797c2d487d/5508bd56e4b062ea81845c47/1426636118629/Environment-for-the-Americas-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31018" y="4817942"/>
            <a:ext cx="1036782" cy="188765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838200" y="2362200"/>
            <a:ext cx="6781800" cy="2895600"/>
          </a:xfrm>
        </p:spPr>
        <p:txBody>
          <a:bodyPr>
            <a:noAutofit/>
          </a:bodyPr>
          <a:lstStyle/>
          <a:p>
            <a:r>
              <a:rPr lang="en-US" sz="2000" dirty="0" smtClean="0"/>
              <a:t>For more information, visit:</a:t>
            </a:r>
          </a:p>
          <a:p>
            <a:pPr lvl="1"/>
            <a:r>
              <a:rPr lang="en-US" sz="2000" dirty="0" smtClean="0"/>
              <a:t> </a:t>
            </a:r>
            <a:r>
              <a:rPr lang="en-US" sz="2000" dirty="0" err="1" smtClean="0"/>
              <a:t>BirdsCaribbean.org</a:t>
            </a:r>
            <a:endParaRPr lang="en-US" sz="2000" dirty="0" smtClean="0"/>
          </a:p>
          <a:p>
            <a:pPr lvl="1"/>
            <a:r>
              <a:rPr lang="en-US" sz="2000" dirty="0" smtClean="0"/>
              <a:t> </a:t>
            </a:r>
            <a:r>
              <a:rPr lang="en-US" sz="2000" dirty="0" err="1" smtClean="0"/>
              <a:t>Birdday.org</a:t>
            </a:r>
            <a:endParaRPr lang="en-US" sz="2000" dirty="0" smtClean="0"/>
          </a:p>
          <a:p>
            <a:pPr lvl="1"/>
            <a:r>
              <a:rPr lang="en-US" sz="2000" dirty="0"/>
              <a:t>http://</a:t>
            </a:r>
            <a:r>
              <a:rPr lang="en-US" sz="2000" dirty="0" err="1"/>
              <a:t>www.levypreserve.org</a:t>
            </a:r>
            <a:endParaRPr lang="en-US" sz="2000" dirty="0" smtClean="0"/>
          </a:p>
          <a:p>
            <a:pPr lvl="1"/>
            <a:r>
              <a:rPr lang="en-US" sz="2000" dirty="0"/>
              <a:t> </a:t>
            </a:r>
            <a:r>
              <a:rPr lang="en-US" sz="2000" dirty="0" err="1" smtClean="0"/>
              <a:t>nwf.org</a:t>
            </a:r>
            <a:r>
              <a:rPr lang="en-US" sz="2000" dirty="0"/>
              <a:t>/how-to-help/garden-for-</a:t>
            </a:r>
            <a:r>
              <a:rPr lang="en-US" sz="2000" dirty="0" err="1" smtClean="0"/>
              <a:t>wildlife.aspx</a:t>
            </a:r>
            <a:endParaRPr lang="en-US" sz="2000" dirty="0" smtClean="0"/>
          </a:p>
          <a:p>
            <a:pPr>
              <a:lnSpc>
                <a:spcPct val="120000"/>
              </a:lnSpc>
            </a:pPr>
            <a:r>
              <a:rPr lang="en-US" sz="2000" dirty="0"/>
              <a:t> </a:t>
            </a:r>
            <a:r>
              <a:rPr lang="en-US" sz="2000" dirty="0" smtClean="0"/>
              <a:t>Follow us on Facebook (Caribbean birds), </a:t>
            </a:r>
            <a:r>
              <a:rPr lang="en-US" sz="2000" dirty="0" err="1" smtClean="0"/>
              <a:t>Instagram</a:t>
            </a:r>
            <a:r>
              <a:rPr lang="en-US" sz="2000" dirty="0" smtClean="0"/>
              <a:t> (</a:t>
            </a:r>
            <a:r>
              <a:rPr lang="en-US" sz="2000" dirty="0" err="1" smtClean="0"/>
              <a:t>BirdsCaribbean</a:t>
            </a:r>
            <a:r>
              <a:rPr lang="en-US" sz="2000" dirty="0" smtClean="0"/>
              <a:t>) and Twitter (@</a:t>
            </a:r>
            <a:r>
              <a:rPr lang="en-US" sz="2000" dirty="0" err="1" smtClean="0"/>
              <a:t>birdscaribbean</a:t>
            </a:r>
            <a:r>
              <a:rPr lang="en-US" sz="2000" dirty="0" smtClean="0"/>
              <a:t>)</a:t>
            </a:r>
          </a:p>
          <a:p>
            <a:pPr>
              <a:lnSpc>
                <a:spcPct val="120000"/>
              </a:lnSpc>
            </a:pPr>
            <a:r>
              <a:rPr lang="en-US" sz="2000" dirty="0" smtClean="0"/>
              <a:t>Email: </a:t>
            </a:r>
            <a:r>
              <a:rPr lang="en-US" sz="2000" dirty="0" err="1" smtClean="0"/>
              <a:t>Info@BirdsCaribbean.org</a:t>
            </a:r>
            <a:endParaRPr lang="en-US" sz="2000" dirty="0" smtClean="0"/>
          </a:p>
          <a:p>
            <a:endParaRPr lang="en-US" sz="2000" dirty="0"/>
          </a:p>
        </p:txBody>
      </p:sp>
    </p:spTree>
    <p:extLst>
      <p:ext uri="{BB962C8B-B14F-4D97-AF65-F5344CB8AC3E}">
        <p14:creationId xmlns:p14="http://schemas.microsoft.com/office/powerpoint/2010/main" val="40834925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14400"/>
            <a:ext cx="7125112" cy="4051437"/>
          </a:xfrm>
        </p:spPr>
        <p:txBody>
          <a:bodyPr/>
          <a:lstStyle/>
          <a:p>
            <a:r>
              <a:rPr lang="en-US" sz="2400" dirty="0" smtClean="0"/>
              <a:t>Internal navigational system and redundancy “equipment”</a:t>
            </a:r>
          </a:p>
          <a:p>
            <a:r>
              <a:rPr lang="en-US" sz="2400" dirty="0" smtClean="0"/>
              <a:t>Internal “map”</a:t>
            </a:r>
          </a:p>
          <a:p>
            <a:r>
              <a:rPr lang="en-US" sz="2400" dirty="0" smtClean="0"/>
              <a:t>Fat: Good fuel source</a:t>
            </a:r>
          </a:p>
          <a:p>
            <a:endParaRPr lang="en-US" dirty="0" smtClean="0"/>
          </a:p>
          <a:p>
            <a:endParaRPr lang="en-US" dirty="0" smtClean="0"/>
          </a:p>
          <a:p>
            <a:endParaRPr lang="en-US" dirty="0"/>
          </a:p>
        </p:txBody>
      </p:sp>
      <p:sp>
        <p:nvSpPr>
          <p:cNvPr id="2" name="Title 1"/>
          <p:cNvSpPr>
            <a:spLocks noGrp="1"/>
          </p:cNvSpPr>
          <p:nvPr>
            <p:ph type="title"/>
          </p:nvPr>
        </p:nvSpPr>
        <p:spPr>
          <a:xfrm>
            <a:off x="770068" y="304800"/>
            <a:ext cx="7756263" cy="1054250"/>
          </a:xfrm>
        </p:spPr>
        <p:txBody>
          <a:bodyPr/>
          <a:lstStyle/>
          <a:p>
            <a:r>
              <a:rPr lang="en-US" sz="4400" b="1" dirty="0" smtClean="0">
                <a:solidFill>
                  <a:schemeClr val="bg1"/>
                </a:solidFill>
              </a:rPr>
              <a:t>Migrant Adaptations</a:t>
            </a:r>
            <a:endParaRPr lang="en-US" sz="4400" b="1" dirty="0">
              <a:solidFill>
                <a:schemeClr val="bg1"/>
              </a:solidFill>
            </a:endParaRPr>
          </a:p>
        </p:txBody>
      </p:sp>
      <p:pic>
        <p:nvPicPr>
          <p:cNvPr id="5122" name="Picture 2" descr="http://www.gilmerfreepress.net/images/upload2/BirdMigrationMa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352800"/>
            <a:ext cx="4572000" cy="34087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nnecticut Warbl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8287" y="4114800"/>
            <a:ext cx="2663825" cy="263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6688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www.dispatch.com/content/graphics/2013/01/30/cat-bird-art0-ggoleaic-102-sci-cats-birds2-clh-jpg.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49"/>
          <a:stretch/>
        </p:blipFill>
        <p:spPr bwMode="auto">
          <a:xfrm>
            <a:off x="0" y="-66675"/>
            <a:ext cx="9144000" cy="69373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152400"/>
            <a:ext cx="6858000" cy="769441"/>
          </a:xfrm>
          <a:prstGeom prst="rect">
            <a:avLst/>
          </a:prstGeom>
          <a:noFill/>
        </p:spPr>
        <p:txBody>
          <a:bodyPr wrap="square" rtlCol="0">
            <a:spAutoFit/>
          </a:bodyPr>
          <a:lstStyle/>
          <a:p>
            <a:pPr algn="ctr"/>
            <a:r>
              <a:rPr lang="en-US" sz="4400" b="1" dirty="0" smtClean="0"/>
              <a:t>Migration</a:t>
            </a:r>
            <a:r>
              <a:rPr lang="en-US" sz="4000" b="1" dirty="0" smtClean="0"/>
              <a:t> Dangers</a:t>
            </a:r>
            <a:endParaRPr lang="en-US" sz="4000" b="1" dirty="0"/>
          </a:p>
        </p:txBody>
      </p:sp>
    </p:spTree>
    <p:extLst>
      <p:ext uri="{BB962C8B-B14F-4D97-AF65-F5344CB8AC3E}">
        <p14:creationId xmlns:p14="http://schemas.microsoft.com/office/powerpoint/2010/main" val="19845561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crystalinks.com/windmill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700"/>
            <a:ext cx="9180017" cy="6934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solar.calfinder.com/assets/blog/images/utility-scale-solar-field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017389"/>
            <a:ext cx="3967164" cy="29168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 y="147638"/>
            <a:ext cx="6858000" cy="769441"/>
          </a:xfrm>
          <a:prstGeom prst="rect">
            <a:avLst/>
          </a:prstGeom>
          <a:noFill/>
        </p:spPr>
        <p:txBody>
          <a:bodyPr wrap="square" rtlCol="0">
            <a:spAutoFit/>
          </a:bodyPr>
          <a:lstStyle/>
          <a:p>
            <a:pPr algn="ctr"/>
            <a:r>
              <a:rPr lang="en-US" sz="4400" b="1" dirty="0" smtClean="0"/>
              <a:t>Migration</a:t>
            </a:r>
            <a:r>
              <a:rPr lang="en-US" sz="4000" b="1" dirty="0" smtClean="0"/>
              <a:t> Dangers</a:t>
            </a:r>
            <a:endParaRPr lang="en-US" sz="4000" b="1" dirty="0"/>
          </a:p>
        </p:txBody>
      </p:sp>
    </p:spTree>
    <p:extLst>
      <p:ext uri="{BB962C8B-B14F-4D97-AF65-F5344CB8AC3E}">
        <p14:creationId xmlns:p14="http://schemas.microsoft.com/office/powerpoint/2010/main" val="7130451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7-themes.com/data_images/out/37/6896418-skyscraper-wallpaper.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100" y="0"/>
            <a:ext cx="9182100" cy="68817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5800" y="65000"/>
            <a:ext cx="6886693" cy="773200"/>
          </a:xfrm>
          <a:prstGeom prst="rect">
            <a:avLst/>
          </a:prstGeom>
          <a:noFill/>
        </p:spPr>
        <p:txBody>
          <a:bodyPr wrap="square" rtlCol="0">
            <a:spAutoFit/>
          </a:bodyPr>
          <a:lstStyle/>
          <a:p>
            <a:pPr algn="ctr"/>
            <a:r>
              <a:rPr lang="en-US" sz="4400" b="1" dirty="0" smtClean="0"/>
              <a:t>Migration</a:t>
            </a:r>
            <a:r>
              <a:rPr lang="en-US" sz="4000" b="1" dirty="0" smtClean="0"/>
              <a:t> Dangers</a:t>
            </a:r>
            <a:endParaRPr lang="en-US" sz="4000" b="1" dirty="0"/>
          </a:p>
        </p:txBody>
      </p:sp>
    </p:spTree>
    <p:extLst>
      <p:ext uri="{BB962C8B-B14F-4D97-AF65-F5344CB8AC3E}">
        <p14:creationId xmlns:p14="http://schemas.microsoft.com/office/powerpoint/2010/main" val="56731120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geology.com/hurricanes/named-hurricane-fran.g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6364"/>
          <a:stretch/>
        </p:blipFill>
        <p:spPr bwMode="auto">
          <a:xfrm>
            <a:off x="0" y="-12700"/>
            <a:ext cx="9172121" cy="6870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1999" y="0"/>
            <a:ext cx="6886693" cy="773200"/>
          </a:xfrm>
          <a:prstGeom prst="rect">
            <a:avLst/>
          </a:prstGeom>
          <a:noFill/>
        </p:spPr>
        <p:txBody>
          <a:bodyPr wrap="square" rtlCol="0">
            <a:spAutoFit/>
          </a:bodyPr>
          <a:lstStyle/>
          <a:p>
            <a:pPr algn="ctr"/>
            <a:r>
              <a:rPr lang="en-US" sz="4400" b="1" dirty="0" smtClean="0"/>
              <a:t>Migration</a:t>
            </a:r>
            <a:r>
              <a:rPr lang="en-US" sz="4000" b="1" dirty="0" smtClean="0"/>
              <a:t> Dangers</a:t>
            </a:r>
            <a:endParaRPr lang="en-US" sz="4000" b="1" dirty="0"/>
          </a:p>
        </p:txBody>
      </p:sp>
    </p:spTree>
    <p:extLst>
      <p:ext uri="{BB962C8B-B14F-4D97-AF65-F5344CB8AC3E}">
        <p14:creationId xmlns:p14="http://schemas.microsoft.com/office/powerpoint/2010/main" val="38540973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ummer">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emplate>
  <TotalTime>20431</TotalTime>
  <Words>5382</Words>
  <Application>Microsoft Macintosh PowerPoint</Application>
  <PresentationFormat>On-screen Show (4:3)</PresentationFormat>
  <Paragraphs>413</Paragraphs>
  <Slides>47</Slides>
  <Notes>47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Summer</vt:lpstr>
      <vt:lpstr>Image</vt:lpstr>
      <vt:lpstr>Restore Habitats, Restore Birds: Native Plants for a Bird-Friendly Yard</vt:lpstr>
      <vt:lpstr>The Caribbean</vt:lpstr>
      <vt:lpstr>What is Bird Migration?</vt:lpstr>
      <vt:lpstr>Prepping for Migration</vt:lpstr>
      <vt:lpstr>Migrant Adaptations</vt:lpstr>
      <vt:lpstr>PowerPoint Presentation</vt:lpstr>
      <vt:lpstr>PowerPoint Presentation</vt:lpstr>
      <vt:lpstr>PowerPoint Presentation</vt:lpstr>
      <vt:lpstr>PowerPoint Presentation</vt:lpstr>
      <vt:lpstr>PowerPoint Presentation</vt:lpstr>
      <vt:lpstr>PowerPoint Presentation</vt:lpstr>
      <vt:lpstr>What is a habitat?</vt:lpstr>
      <vt:lpstr>Caribbean Habitats</vt:lpstr>
      <vt:lpstr>Environmental Problems</vt:lpstr>
      <vt:lpstr>How can we help?</vt:lpstr>
      <vt:lpstr>PowerPoint Presentation</vt:lpstr>
      <vt:lpstr>PowerPoint Presentation</vt:lpstr>
      <vt:lpstr>Plant bird-friendly native trees and plants</vt:lpstr>
      <vt:lpstr>PowerPoint Presentation</vt:lpstr>
      <vt:lpstr>Organize tree plantings</vt:lpstr>
      <vt:lpstr>Transform your yard </vt:lpstr>
      <vt:lpstr>PowerPoint Presentation</vt:lpstr>
      <vt:lpstr>PowerPoint Presentation</vt:lpstr>
      <vt:lpstr>Provide a water source</vt:lpstr>
      <vt:lpstr>Remove invasive plants</vt:lpstr>
      <vt:lpstr>Assist in clean-ups</vt:lpstr>
      <vt:lpstr>Support Local Environmental Groups</vt:lpstr>
      <vt:lpstr>Native plant experts share their knowledge</vt:lpstr>
      <vt:lpstr>Why do we need to restore and provide backyard habitats for birds?</vt:lpstr>
      <vt:lpstr>PowerPoint Presentation</vt:lpstr>
      <vt:lpstr>Why is it important to use native plants?</vt:lpstr>
      <vt:lpstr>What about planting exotics?</vt:lpstr>
      <vt:lpstr>What are the best all-around native plants for birds?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one start a native plant garden in their yard? </vt:lpstr>
      <vt:lpstr>Additional plants to consider:</vt:lpstr>
      <vt:lpstr>PowerPoint Presentation</vt:lpstr>
      <vt:lpstr>Thank You and let’s get to work restoring our yards for our birds!</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Restore Habitats Restore Birds</dc:title>
  <dc:creator>Scott Johnson</dc:creator>
  <cp:lastModifiedBy>a</cp:lastModifiedBy>
  <cp:revision>155</cp:revision>
  <dcterms:created xsi:type="dcterms:W3CDTF">2015-03-09T20:20:18Z</dcterms:created>
  <dcterms:modified xsi:type="dcterms:W3CDTF">2015-10-24T13:07:40Z</dcterms:modified>
</cp:coreProperties>
</file>